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351" r:id="rId3"/>
    <p:sldId id="352" r:id="rId4"/>
    <p:sldId id="325" r:id="rId5"/>
    <p:sldId id="326" r:id="rId6"/>
    <p:sldId id="327" r:id="rId7"/>
    <p:sldId id="328" r:id="rId8"/>
    <p:sldId id="329" r:id="rId9"/>
    <p:sldId id="330" r:id="rId10"/>
    <p:sldId id="331" r:id="rId11"/>
    <p:sldId id="332" r:id="rId12"/>
    <p:sldId id="333" r:id="rId13"/>
    <p:sldId id="334" r:id="rId14"/>
    <p:sldId id="353" r:id="rId15"/>
    <p:sldId id="335" r:id="rId16"/>
    <p:sldId id="336" r:id="rId17"/>
    <p:sldId id="337" r:id="rId18"/>
    <p:sldId id="338" r:id="rId19"/>
    <p:sldId id="339" r:id="rId20"/>
    <p:sldId id="340" r:id="rId21"/>
    <p:sldId id="354" r:id="rId22"/>
    <p:sldId id="341" r:id="rId23"/>
    <p:sldId id="342" r:id="rId24"/>
    <p:sldId id="343" r:id="rId25"/>
    <p:sldId id="344" r:id="rId26"/>
    <p:sldId id="345" r:id="rId27"/>
    <p:sldId id="346" r:id="rId28"/>
    <p:sldId id="347" r:id="rId29"/>
    <p:sldId id="348" r:id="rId30"/>
    <p:sldId id="349" r:id="rId31"/>
    <p:sldId id="355" r:id="rId32"/>
  </p:sldIdLst>
  <p:sldSz cx="9144000" cy="6858000" type="screen4x3"/>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924"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ctrTitle"/>
          </p:nvPr>
        </p:nvSpPr>
        <p:spPr>
          <a:xfrm>
            <a:off x="762000" y="3200400"/>
            <a:ext cx="7543800" cy="1524000"/>
          </a:xfrm>
        </p:spPr>
        <p:txBody>
          <a:bodyPr>
            <a:noAutofit/>
          </a:bodyPr>
          <a:lstStyle>
            <a:lvl1pPr>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762000" y="4724400"/>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46A1EE7-9505-496A-A976-30556FB55674}" type="datetimeFigureOut">
              <a:rPr lang="en-US" smtClean="0">
                <a:solidFill>
                  <a:srgbClr val="303030">
                    <a:lumMod val="90000"/>
                    <a:lumOff val="10000"/>
                  </a:srgbClr>
                </a:solidFill>
              </a:rPr>
              <a:pPr/>
              <a:t>2/29/2016</a:t>
            </a:fld>
            <a:endParaRPr lang="en-US">
              <a:solidFill>
                <a:srgbClr val="303030">
                  <a:lumMod val="90000"/>
                  <a:lumOff val="10000"/>
                </a:srgbClr>
              </a:solidFill>
            </a:endParaRPr>
          </a:p>
        </p:txBody>
      </p:sp>
      <p:sp>
        <p:nvSpPr>
          <p:cNvPr id="5" name="Footer Placeholder 4"/>
          <p:cNvSpPr>
            <a:spLocks noGrp="1"/>
          </p:cNvSpPr>
          <p:nvPr>
            <p:ph type="ftr" sz="quarter" idx="11"/>
          </p:nvPr>
        </p:nvSpPr>
        <p:spPr/>
        <p:txBody>
          <a:bodyPr/>
          <a:lstStyle/>
          <a:p>
            <a:endParaRPr lang="en-US">
              <a:solidFill>
                <a:srgbClr val="303030">
                  <a:lumMod val="90000"/>
                  <a:lumOff val="10000"/>
                </a:srgbClr>
              </a:solidFill>
            </a:endParaRPr>
          </a:p>
        </p:txBody>
      </p:sp>
      <p:sp>
        <p:nvSpPr>
          <p:cNvPr id="6" name="Slide Number Placeholder 5"/>
          <p:cNvSpPr>
            <a:spLocks noGrp="1"/>
          </p:cNvSpPr>
          <p:nvPr>
            <p:ph type="sldNum" sz="quarter" idx="12"/>
          </p:nvPr>
        </p:nvSpPr>
        <p:spPr/>
        <p:txBody>
          <a:bodyPr/>
          <a:lstStyle/>
          <a:p>
            <a:fld id="{A8281FA9-30E3-4DD4-BBB3-6C831AFA6D79}" type="slidenum">
              <a:rPr lang="en-US" smtClean="0">
                <a:solidFill>
                  <a:prstClr val="black">
                    <a:lumMod val="85000"/>
                    <a:lumOff val="15000"/>
                  </a:prstClr>
                </a:solidFill>
              </a:rPr>
              <a:pPr/>
              <a:t>‹#›</a:t>
            </a:fld>
            <a:endParaRPr lang="en-US">
              <a:solidFill>
                <a:prstClr val="black">
                  <a:lumMod val="85000"/>
                  <a:lumOff val="15000"/>
                </a:prstClr>
              </a:solidFill>
            </a:endParaRPr>
          </a:p>
        </p:txBody>
      </p:sp>
      <p:sp>
        <p:nvSpPr>
          <p:cNvPr id="7" name="Rectangle 6"/>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857262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6A1EE7-9505-496A-A976-30556FB55674}" type="datetimeFigureOut">
              <a:rPr lang="en-US" smtClean="0">
                <a:solidFill>
                  <a:srgbClr val="303030">
                    <a:lumMod val="90000"/>
                    <a:lumOff val="10000"/>
                  </a:srgbClr>
                </a:solidFill>
              </a:rPr>
              <a:pPr/>
              <a:t>2/29/2016</a:t>
            </a:fld>
            <a:endParaRPr lang="en-US">
              <a:solidFill>
                <a:srgbClr val="303030">
                  <a:lumMod val="90000"/>
                  <a:lumOff val="10000"/>
                </a:srgbClr>
              </a:solidFill>
            </a:endParaRPr>
          </a:p>
        </p:txBody>
      </p:sp>
      <p:sp>
        <p:nvSpPr>
          <p:cNvPr id="5" name="Footer Placeholder 4"/>
          <p:cNvSpPr>
            <a:spLocks noGrp="1"/>
          </p:cNvSpPr>
          <p:nvPr>
            <p:ph type="ftr" sz="quarter" idx="11"/>
          </p:nvPr>
        </p:nvSpPr>
        <p:spPr/>
        <p:txBody>
          <a:bodyPr/>
          <a:lstStyle/>
          <a:p>
            <a:endParaRPr lang="en-US">
              <a:solidFill>
                <a:srgbClr val="303030">
                  <a:lumMod val="90000"/>
                  <a:lumOff val="10000"/>
                </a:srgbClr>
              </a:solidFill>
            </a:endParaRPr>
          </a:p>
        </p:txBody>
      </p:sp>
      <p:sp>
        <p:nvSpPr>
          <p:cNvPr id="6" name="Slide Number Placeholder 5"/>
          <p:cNvSpPr>
            <a:spLocks noGrp="1"/>
          </p:cNvSpPr>
          <p:nvPr>
            <p:ph type="sldNum" sz="quarter" idx="12"/>
          </p:nvPr>
        </p:nvSpPr>
        <p:spPr/>
        <p:txBody>
          <a:bodyPr/>
          <a:lstStyle/>
          <a:p>
            <a:fld id="{A8281FA9-30E3-4DD4-BBB3-6C831AFA6D79}" type="slidenum">
              <a:rPr lang="en-US" smtClean="0">
                <a:solidFill>
                  <a:prstClr val="black">
                    <a:lumMod val="85000"/>
                    <a:lumOff val="15000"/>
                  </a:prstClr>
                </a:solidFill>
              </a:rPr>
              <a:pPr/>
              <a:t>‹#›</a:t>
            </a:fld>
            <a:endParaRPr lang="en-US">
              <a:solidFill>
                <a:prstClr val="black">
                  <a:lumMod val="85000"/>
                  <a:lumOff val="15000"/>
                </a:prstClr>
              </a:solidFill>
            </a:endParaRPr>
          </a:p>
        </p:txBody>
      </p:sp>
    </p:spTree>
    <p:extLst>
      <p:ext uri="{BB962C8B-B14F-4D97-AF65-F5344CB8AC3E}">
        <p14:creationId xmlns:p14="http://schemas.microsoft.com/office/powerpoint/2010/main" val="2614287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6A1EE7-9505-496A-A976-30556FB55674}" type="datetimeFigureOut">
              <a:rPr lang="en-US" smtClean="0">
                <a:solidFill>
                  <a:srgbClr val="303030">
                    <a:lumMod val="90000"/>
                    <a:lumOff val="10000"/>
                  </a:srgbClr>
                </a:solidFill>
              </a:rPr>
              <a:pPr/>
              <a:t>2/29/2016</a:t>
            </a:fld>
            <a:endParaRPr lang="en-US">
              <a:solidFill>
                <a:srgbClr val="303030">
                  <a:lumMod val="90000"/>
                  <a:lumOff val="10000"/>
                </a:srgbClr>
              </a:solidFill>
            </a:endParaRPr>
          </a:p>
        </p:txBody>
      </p:sp>
      <p:sp>
        <p:nvSpPr>
          <p:cNvPr id="5" name="Footer Placeholder 4"/>
          <p:cNvSpPr>
            <a:spLocks noGrp="1"/>
          </p:cNvSpPr>
          <p:nvPr>
            <p:ph type="ftr" sz="quarter" idx="11"/>
          </p:nvPr>
        </p:nvSpPr>
        <p:spPr/>
        <p:txBody>
          <a:bodyPr/>
          <a:lstStyle/>
          <a:p>
            <a:endParaRPr lang="en-US">
              <a:solidFill>
                <a:srgbClr val="303030">
                  <a:lumMod val="90000"/>
                  <a:lumOff val="10000"/>
                </a:srgbClr>
              </a:solidFill>
            </a:endParaRPr>
          </a:p>
        </p:txBody>
      </p:sp>
      <p:sp>
        <p:nvSpPr>
          <p:cNvPr id="6" name="Slide Number Placeholder 5"/>
          <p:cNvSpPr>
            <a:spLocks noGrp="1"/>
          </p:cNvSpPr>
          <p:nvPr>
            <p:ph type="sldNum" sz="quarter" idx="12"/>
          </p:nvPr>
        </p:nvSpPr>
        <p:spPr/>
        <p:txBody>
          <a:bodyPr/>
          <a:lstStyle/>
          <a:p>
            <a:fld id="{A8281FA9-30E3-4DD4-BBB3-6C831AFA6D79}" type="slidenum">
              <a:rPr lang="en-US" smtClean="0">
                <a:solidFill>
                  <a:prstClr val="black">
                    <a:lumMod val="85000"/>
                    <a:lumOff val="15000"/>
                  </a:prstClr>
                </a:solidFill>
              </a:rPr>
              <a:pPr/>
              <a:t>‹#›</a:t>
            </a:fld>
            <a:endParaRPr lang="en-US">
              <a:solidFill>
                <a:prstClr val="black">
                  <a:lumMod val="85000"/>
                  <a:lumOff val="15000"/>
                </a:prstClr>
              </a:solidFill>
            </a:endParaRPr>
          </a:p>
        </p:txBody>
      </p:sp>
    </p:spTree>
    <p:extLst>
      <p:ext uri="{BB962C8B-B14F-4D97-AF65-F5344CB8AC3E}">
        <p14:creationId xmlns:p14="http://schemas.microsoft.com/office/powerpoint/2010/main" val="2704692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6A1EE7-9505-496A-A976-30556FB55674}" type="datetimeFigureOut">
              <a:rPr lang="en-US" smtClean="0">
                <a:solidFill>
                  <a:srgbClr val="303030">
                    <a:lumMod val="90000"/>
                    <a:lumOff val="10000"/>
                  </a:srgbClr>
                </a:solidFill>
              </a:rPr>
              <a:pPr/>
              <a:t>2/29/2016</a:t>
            </a:fld>
            <a:endParaRPr lang="en-US">
              <a:solidFill>
                <a:srgbClr val="303030">
                  <a:lumMod val="90000"/>
                  <a:lumOff val="10000"/>
                </a:srgbClr>
              </a:solidFill>
            </a:endParaRPr>
          </a:p>
        </p:txBody>
      </p:sp>
      <p:sp>
        <p:nvSpPr>
          <p:cNvPr id="5" name="Footer Placeholder 4"/>
          <p:cNvSpPr>
            <a:spLocks noGrp="1"/>
          </p:cNvSpPr>
          <p:nvPr>
            <p:ph type="ftr" sz="quarter" idx="11"/>
          </p:nvPr>
        </p:nvSpPr>
        <p:spPr/>
        <p:txBody>
          <a:bodyPr/>
          <a:lstStyle/>
          <a:p>
            <a:endParaRPr lang="en-US">
              <a:solidFill>
                <a:srgbClr val="303030">
                  <a:lumMod val="90000"/>
                  <a:lumOff val="10000"/>
                </a:srgbClr>
              </a:solidFill>
            </a:endParaRPr>
          </a:p>
        </p:txBody>
      </p:sp>
      <p:sp>
        <p:nvSpPr>
          <p:cNvPr id="6" name="Slide Number Placeholder 5"/>
          <p:cNvSpPr>
            <a:spLocks noGrp="1"/>
          </p:cNvSpPr>
          <p:nvPr>
            <p:ph type="sldNum" sz="quarter" idx="12"/>
          </p:nvPr>
        </p:nvSpPr>
        <p:spPr/>
        <p:txBody>
          <a:bodyPr/>
          <a:lstStyle/>
          <a:p>
            <a:fld id="{A8281FA9-30E3-4DD4-BBB3-6C831AFA6D79}" type="slidenum">
              <a:rPr lang="en-US" smtClean="0">
                <a:solidFill>
                  <a:prstClr val="black">
                    <a:lumMod val="85000"/>
                    <a:lumOff val="15000"/>
                  </a:prstClr>
                </a:solidFill>
              </a:rPr>
              <a:pPr/>
              <a:t>‹#›</a:t>
            </a:fld>
            <a:endParaRPr lang="en-US">
              <a:solidFill>
                <a:prstClr val="black">
                  <a:lumMod val="85000"/>
                  <a:lumOff val="15000"/>
                </a:prstClr>
              </a:solidFill>
            </a:endParaRPr>
          </a:p>
        </p:txBody>
      </p:sp>
    </p:spTree>
    <p:extLst>
      <p:ext uri="{BB962C8B-B14F-4D97-AF65-F5344CB8AC3E}">
        <p14:creationId xmlns:p14="http://schemas.microsoft.com/office/powerpoint/2010/main" val="3566504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62000" y="49530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6A1EE7-9505-496A-A976-30556FB55674}" type="datetimeFigureOut">
              <a:rPr lang="en-US" smtClean="0">
                <a:solidFill>
                  <a:srgbClr val="303030">
                    <a:lumMod val="90000"/>
                    <a:lumOff val="10000"/>
                  </a:srgbClr>
                </a:solidFill>
              </a:rPr>
              <a:pPr/>
              <a:t>2/29/2016</a:t>
            </a:fld>
            <a:endParaRPr lang="en-US">
              <a:solidFill>
                <a:srgbClr val="303030">
                  <a:lumMod val="90000"/>
                  <a:lumOff val="10000"/>
                </a:srgbClr>
              </a:solidFill>
            </a:endParaRPr>
          </a:p>
        </p:txBody>
      </p:sp>
      <p:sp>
        <p:nvSpPr>
          <p:cNvPr id="5" name="Footer Placeholder 4"/>
          <p:cNvSpPr>
            <a:spLocks noGrp="1"/>
          </p:cNvSpPr>
          <p:nvPr>
            <p:ph type="ftr" sz="quarter" idx="11"/>
          </p:nvPr>
        </p:nvSpPr>
        <p:spPr/>
        <p:txBody>
          <a:bodyPr/>
          <a:lstStyle/>
          <a:p>
            <a:endParaRPr lang="en-US">
              <a:solidFill>
                <a:srgbClr val="303030">
                  <a:lumMod val="90000"/>
                  <a:lumOff val="10000"/>
                </a:srgbClr>
              </a:solidFill>
            </a:endParaRPr>
          </a:p>
        </p:txBody>
      </p:sp>
      <p:sp>
        <p:nvSpPr>
          <p:cNvPr id="6" name="Slide Number Placeholder 5"/>
          <p:cNvSpPr>
            <a:spLocks noGrp="1"/>
          </p:cNvSpPr>
          <p:nvPr>
            <p:ph type="sldNum" sz="quarter" idx="12"/>
          </p:nvPr>
        </p:nvSpPr>
        <p:spPr/>
        <p:txBody>
          <a:bodyPr/>
          <a:lstStyle/>
          <a:p>
            <a:fld id="{A8281FA9-30E3-4DD4-BBB3-6C831AFA6D79}" type="slidenum">
              <a:rPr lang="en-US" smtClean="0">
                <a:solidFill>
                  <a:prstClr val="black">
                    <a:lumMod val="85000"/>
                    <a:lumOff val="15000"/>
                  </a:prstClr>
                </a:solidFill>
              </a:rPr>
              <a:pPr/>
              <a:t>‹#›</a:t>
            </a:fld>
            <a:endParaRPr lang="en-US">
              <a:solidFill>
                <a:prstClr val="black">
                  <a:lumMod val="85000"/>
                  <a:lumOff val="15000"/>
                </a:prstClr>
              </a:solidFill>
            </a:endParaRPr>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081633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46A1EE7-9505-496A-A976-30556FB55674}" type="datetimeFigureOut">
              <a:rPr lang="en-US" smtClean="0">
                <a:solidFill>
                  <a:srgbClr val="303030">
                    <a:lumMod val="90000"/>
                    <a:lumOff val="10000"/>
                  </a:srgbClr>
                </a:solidFill>
              </a:rPr>
              <a:pPr/>
              <a:t>2/29/2016</a:t>
            </a:fld>
            <a:endParaRPr lang="en-US">
              <a:solidFill>
                <a:srgbClr val="303030">
                  <a:lumMod val="90000"/>
                  <a:lumOff val="10000"/>
                </a:srgbClr>
              </a:solidFill>
            </a:endParaRPr>
          </a:p>
        </p:txBody>
      </p:sp>
      <p:sp>
        <p:nvSpPr>
          <p:cNvPr id="6" name="Footer Placeholder 5"/>
          <p:cNvSpPr>
            <a:spLocks noGrp="1"/>
          </p:cNvSpPr>
          <p:nvPr>
            <p:ph type="ftr" sz="quarter" idx="11"/>
          </p:nvPr>
        </p:nvSpPr>
        <p:spPr/>
        <p:txBody>
          <a:bodyPr/>
          <a:lstStyle/>
          <a:p>
            <a:endParaRPr lang="en-US">
              <a:solidFill>
                <a:srgbClr val="303030">
                  <a:lumMod val="90000"/>
                  <a:lumOff val="10000"/>
                </a:srgbClr>
              </a:solidFill>
            </a:endParaRPr>
          </a:p>
        </p:txBody>
      </p:sp>
      <p:sp>
        <p:nvSpPr>
          <p:cNvPr id="7" name="Slide Number Placeholder 6"/>
          <p:cNvSpPr>
            <a:spLocks noGrp="1"/>
          </p:cNvSpPr>
          <p:nvPr>
            <p:ph type="sldNum" sz="quarter" idx="12"/>
          </p:nvPr>
        </p:nvSpPr>
        <p:spPr/>
        <p:txBody>
          <a:bodyPr/>
          <a:lstStyle/>
          <a:p>
            <a:fld id="{A8281FA9-30E3-4DD4-BBB3-6C831AFA6D79}" type="slidenum">
              <a:rPr lang="en-US" smtClean="0">
                <a:solidFill>
                  <a:prstClr val="black">
                    <a:lumMod val="85000"/>
                    <a:lumOff val="15000"/>
                  </a:prstClr>
                </a:solidFill>
              </a:rPr>
              <a:pPr/>
              <a:t>‹#›</a:t>
            </a:fld>
            <a:endParaRPr lang="en-US">
              <a:solidFill>
                <a:prstClr val="black">
                  <a:lumMod val="85000"/>
                  <a:lumOff val="15000"/>
                </a:prstClr>
              </a:solidFill>
            </a:endParaRPr>
          </a:p>
        </p:txBody>
      </p:sp>
    </p:spTree>
    <p:extLst>
      <p:ext uri="{BB962C8B-B14F-4D97-AF65-F5344CB8AC3E}">
        <p14:creationId xmlns:p14="http://schemas.microsoft.com/office/powerpoint/2010/main" val="3701599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89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1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46A1EE7-9505-496A-A976-30556FB55674}" type="datetimeFigureOut">
              <a:rPr lang="en-US" smtClean="0">
                <a:solidFill>
                  <a:srgbClr val="303030">
                    <a:lumMod val="90000"/>
                    <a:lumOff val="10000"/>
                  </a:srgbClr>
                </a:solidFill>
              </a:rPr>
              <a:pPr/>
              <a:t>2/29/2016</a:t>
            </a:fld>
            <a:endParaRPr lang="en-US">
              <a:solidFill>
                <a:srgbClr val="303030">
                  <a:lumMod val="90000"/>
                  <a:lumOff val="10000"/>
                </a:srgbClr>
              </a:solidFill>
            </a:endParaRPr>
          </a:p>
        </p:txBody>
      </p:sp>
      <p:sp>
        <p:nvSpPr>
          <p:cNvPr id="8" name="Footer Placeholder 7"/>
          <p:cNvSpPr>
            <a:spLocks noGrp="1"/>
          </p:cNvSpPr>
          <p:nvPr>
            <p:ph type="ftr" sz="quarter" idx="11"/>
          </p:nvPr>
        </p:nvSpPr>
        <p:spPr/>
        <p:txBody>
          <a:bodyPr/>
          <a:lstStyle/>
          <a:p>
            <a:endParaRPr lang="en-US">
              <a:solidFill>
                <a:srgbClr val="303030">
                  <a:lumMod val="90000"/>
                  <a:lumOff val="10000"/>
                </a:srgbClr>
              </a:solidFill>
            </a:endParaRPr>
          </a:p>
        </p:txBody>
      </p:sp>
      <p:sp>
        <p:nvSpPr>
          <p:cNvPr id="9" name="Slide Number Placeholder 8"/>
          <p:cNvSpPr>
            <a:spLocks noGrp="1"/>
          </p:cNvSpPr>
          <p:nvPr>
            <p:ph type="sldNum" sz="quarter" idx="12"/>
          </p:nvPr>
        </p:nvSpPr>
        <p:spPr/>
        <p:txBody>
          <a:bodyPr/>
          <a:lstStyle/>
          <a:p>
            <a:fld id="{A8281FA9-30E3-4DD4-BBB3-6C831AFA6D79}" type="slidenum">
              <a:rPr lang="en-US" smtClean="0">
                <a:solidFill>
                  <a:prstClr val="black">
                    <a:lumMod val="85000"/>
                    <a:lumOff val="15000"/>
                  </a:prstClr>
                </a:solidFill>
              </a:rPr>
              <a:pPr/>
              <a:t>‹#›</a:t>
            </a:fld>
            <a:endParaRPr lang="en-US">
              <a:solidFill>
                <a:prstClr val="black">
                  <a:lumMod val="85000"/>
                  <a:lumOff val="15000"/>
                </a:prstClr>
              </a:solidFill>
            </a:endParaRPr>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655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46A1EE7-9505-496A-A976-30556FB55674}" type="datetimeFigureOut">
              <a:rPr lang="en-US" smtClean="0">
                <a:solidFill>
                  <a:srgbClr val="303030">
                    <a:lumMod val="90000"/>
                    <a:lumOff val="10000"/>
                  </a:srgbClr>
                </a:solidFill>
              </a:rPr>
              <a:pPr/>
              <a:t>2/29/2016</a:t>
            </a:fld>
            <a:endParaRPr lang="en-US">
              <a:solidFill>
                <a:srgbClr val="303030">
                  <a:lumMod val="90000"/>
                  <a:lumOff val="10000"/>
                </a:srgbClr>
              </a:solidFill>
            </a:endParaRPr>
          </a:p>
        </p:txBody>
      </p:sp>
      <p:sp>
        <p:nvSpPr>
          <p:cNvPr id="4" name="Footer Placeholder 3"/>
          <p:cNvSpPr>
            <a:spLocks noGrp="1"/>
          </p:cNvSpPr>
          <p:nvPr>
            <p:ph type="ftr" sz="quarter" idx="11"/>
          </p:nvPr>
        </p:nvSpPr>
        <p:spPr/>
        <p:txBody>
          <a:bodyPr/>
          <a:lstStyle/>
          <a:p>
            <a:endParaRPr lang="en-US">
              <a:solidFill>
                <a:srgbClr val="303030">
                  <a:lumMod val="90000"/>
                  <a:lumOff val="10000"/>
                </a:srgbClr>
              </a:solidFill>
            </a:endParaRPr>
          </a:p>
        </p:txBody>
      </p:sp>
      <p:sp>
        <p:nvSpPr>
          <p:cNvPr id="5" name="Slide Number Placeholder 4"/>
          <p:cNvSpPr>
            <a:spLocks noGrp="1"/>
          </p:cNvSpPr>
          <p:nvPr>
            <p:ph type="sldNum" sz="quarter" idx="12"/>
          </p:nvPr>
        </p:nvSpPr>
        <p:spPr/>
        <p:txBody>
          <a:bodyPr/>
          <a:lstStyle/>
          <a:p>
            <a:fld id="{A8281FA9-30E3-4DD4-BBB3-6C831AFA6D79}" type="slidenum">
              <a:rPr lang="en-US" smtClean="0">
                <a:solidFill>
                  <a:prstClr val="black">
                    <a:lumMod val="85000"/>
                    <a:lumOff val="15000"/>
                  </a:prstClr>
                </a:solidFill>
              </a:rPr>
              <a:pPr/>
              <a:t>‹#›</a:t>
            </a:fld>
            <a:endParaRPr lang="en-US">
              <a:solidFill>
                <a:prstClr val="black">
                  <a:lumMod val="85000"/>
                  <a:lumOff val="15000"/>
                </a:prstClr>
              </a:solidFill>
            </a:endParaRPr>
          </a:p>
        </p:txBody>
      </p:sp>
    </p:spTree>
    <p:extLst>
      <p:ext uri="{BB962C8B-B14F-4D97-AF65-F5344CB8AC3E}">
        <p14:creationId xmlns:p14="http://schemas.microsoft.com/office/powerpoint/2010/main" val="1053537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6A1EE7-9505-496A-A976-30556FB55674}" type="datetimeFigureOut">
              <a:rPr lang="en-US" smtClean="0">
                <a:solidFill>
                  <a:srgbClr val="303030">
                    <a:lumMod val="90000"/>
                    <a:lumOff val="10000"/>
                  </a:srgbClr>
                </a:solidFill>
              </a:rPr>
              <a:pPr/>
              <a:t>2/29/2016</a:t>
            </a:fld>
            <a:endParaRPr lang="en-US">
              <a:solidFill>
                <a:srgbClr val="303030">
                  <a:lumMod val="90000"/>
                  <a:lumOff val="10000"/>
                </a:srgbClr>
              </a:solidFill>
            </a:endParaRPr>
          </a:p>
        </p:txBody>
      </p:sp>
      <p:sp>
        <p:nvSpPr>
          <p:cNvPr id="3" name="Footer Placeholder 2"/>
          <p:cNvSpPr>
            <a:spLocks noGrp="1"/>
          </p:cNvSpPr>
          <p:nvPr>
            <p:ph type="ftr" sz="quarter" idx="11"/>
          </p:nvPr>
        </p:nvSpPr>
        <p:spPr/>
        <p:txBody>
          <a:bodyPr/>
          <a:lstStyle/>
          <a:p>
            <a:endParaRPr lang="en-US">
              <a:solidFill>
                <a:srgbClr val="303030">
                  <a:lumMod val="90000"/>
                  <a:lumOff val="10000"/>
                </a:srgbClr>
              </a:solidFill>
            </a:endParaRPr>
          </a:p>
        </p:txBody>
      </p:sp>
      <p:sp>
        <p:nvSpPr>
          <p:cNvPr id="4" name="Slide Number Placeholder 3"/>
          <p:cNvSpPr>
            <a:spLocks noGrp="1"/>
          </p:cNvSpPr>
          <p:nvPr>
            <p:ph type="sldNum" sz="quarter" idx="12"/>
          </p:nvPr>
        </p:nvSpPr>
        <p:spPr/>
        <p:txBody>
          <a:bodyPr/>
          <a:lstStyle/>
          <a:p>
            <a:fld id="{A8281FA9-30E3-4DD4-BBB3-6C831AFA6D79}" type="slidenum">
              <a:rPr lang="en-US" smtClean="0">
                <a:solidFill>
                  <a:prstClr val="black">
                    <a:lumMod val="85000"/>
                    <a:lumOff val="15000"/>
                  </a:prstClr>
                </a:solidFill>
              </a:rPr>
              <a:pPr/>
              <a:t>‹#›</a:t>
            </a:fld>
            <a:endParaRPr lang="en-US">
              <a:solidFill>
                <a:prstClr val="black">
                  <a:lumMod val="85000"/>
                  <a:lumOff val="15000"/>
                </a:prstClr>
              </a:solidFill>
            </a:endParaRPr>
          </a:p>
        </p:txBody>
      </p:sp>
    </p:spTree>
    <p:extLst>
      <p:ext uri="{BB962C8B-B14F-4D97-AF65-F5344CB8AC3E}">
        <p14:creationId xmlns:p14="http://schemas.microsoft.com/office/powerpoint/2010/main" val="19223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1" y="457200"/>
            <a:ext cx="2673657"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6A1EE7-9505-496A-A976-30556FB55674}" type="datetimeFigureOut">
              <a:rPr lang="en-US" smtClean="0">
                <a:solidFill>
                  <a:srgbClr val="303030">
                    <a:lumMod val="90000"/>
                    <a:lumOff val="10000"/>
                  </a:srgbClr>
                </a:solidFill>
              </a:rPr>
              <a:pPr/>
              <a:t>2/29/2016</a:t>
            </a:fld>
            <a:endParaRPr lang="en-US">
              <a:solidFill>
                <a:srgbClr val="303030">
                  <a:lumMod val="90000"/>
                  <a:lumOff val="10000"/>
                </a:srgbClr>
              </a:solidFill>
            </a:endParaRPr>
          </a:p>
        </p:txBody>
      </p:sp>
      <p:sp>
        <p:nvSpPr>
          <p:cNvPr id="6" name="Footer Placeholder 5"/>
          <p:cNvSpPr>
            <a:spLocks noGrp="1"/>
          </p:cNvSpPr>
          <p:nvPr>
            <p:ph type="ftr" sz="quarter" idx="11"/>
          </p:nvPr>
        </p:nvSpPr>
        <p:spPr/>
        <p:txBody>
          <a:bodyPr/>
          <a:lstStyle/>
          <a:p>
            <a:endParaRPr lang="en-US">
              <a:solidFill>
                <a:srgbClr val="303030">
                  <a:lumMod val="90000"/>
                  <a:lumOff val="10000"/>
                </a:srgbClr>
              </a:solidFill>
            </a:endParaRPr>
          </a:p>
        </p:txBody>
      </p:sp>
      <p:sp>
        <p:nvSpPr>
          <p:cNvPr id="7" name="Slide Number Placeholder 6"/>
          <p:cNvSpPr>
            <a:spLocks noGrp="1"/>
          </p:cNvSpPr>
          <p:nvPr>
            <p:ph type="sldNum" sz="quarter" idx="12"/>
          </p:nvPr>
        </p:nvSpPr>
        <p:spPr/>
        <p:txBody>
          <a:bodyPr/>
          <a:lstStyle/>
          <a:p>
            <a:fld id="{A8281FA9-30E3-4DD4-BBB3-6C831AFA6D79}" type="slidenum">
              <a:rPr lang="en-US" smtClean="0">
                <a:solidFill>
                  <a:prstClr val="black">
                    <a:lumMod val="85000"/>
                    <a:lumOff val="15000"/>
                  </a:prstClr>
                </a:solidFill>
              </a:rPr>
              <a:pPr/>
              <a:t>‹#›</a:t>
            </a:fld>
            <a:endParaRPr lang="en-US">
              <a:solidFill>
                <a:prstClr val="black">
                  <a:lumMod val="85000"/>
                  <a:lumOff val="15000"/>
                </a:prstClr>
              </a:solidFill>
            </a:endParaRPr>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999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dirty="0"/>
          </a:p>
        </p:txBody>
      </p:sp>
      <p:sp>
        <p:nvSpPr>
          <p:cNvPr id="3" name="Picture Placeholder 2"/>
          <p:cNvSpPr>
            <a:spLocks noGrp="1"/>
          </p:cNvSpPr>
          <p:nvPr>
            <p:ph type="pic" idx="1"/>
          </p:nvPr>
        </p:nvSpPr>
        <p:spPr>
          <a:xfrm>
            <a:off x="777240" y="457200"/>
            <a:ext cx="7543800" cy="28956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3505200"/>
            <a:ext cx="7391400" cy="804862"/>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6A1EE7-9505-496A-A976-30556FB55674}" type="datetimeFigureOut">
              <a:rPr lang="en-US" smtClean="0">
                <a:solidFill>
                  <a:srgbClr val="303030">
                    <a:lumMod val="90000"/>
                    <a:lumOff val="10000"/>
                  </a:srgbClr>
                </a:solidFill>
              </a:rPr>
              <a:pPr/>
              <a:t>2/29/2016</a:t>
            </a:fld>
            <a:endParaRPr lang="en-US">
              <a:solidFill>
                <a:srgbClr val="303030">
                  <a:lumMod val="90000"/>
                  <a:lumOff val="10000"/>
                </a:srgbClr>
              </a:solidFill>
            </a:endParaRPr>
          </a:p>
        </p:txBody>
      </p:sp>
      <p:sp>
        <p:nvSpPr>
          <p:cNvPr id="6" name="Footer Placeholder 5"/>
          <p:cNvSpPr>
            <a:spLocks noGrp="1"/>
          </p:cNvSpPr>
          <p:nvPr>
            <p:ph type="ftr" sz="quarter" idx="11"/>
          </p:nvPr>
        </p:nvSpPr>
        <p:spPr/>
        <p:txBody>
          <a:bodyPr/>
          <a:lstStyle/>
          <a:p>
            <a:endParaRPr lang="en-US">
              <a:solidFill>
                <a:srgbClr val="303030">
                  <a:lumMod val="90000"/>
                  <a:lumOff val="10000"/>
                </a:srgbClr>
              </a:solidFill>
            </a:endParaRPr>
          </a:p>
        </p:txBody>
      </p:sp>
      <p:sp>
        <p:nvSpPr>
          <p:cNvPr id="7" name="Slide Number Placeholder 6"/>
          <p:cNvSpPr>
            <a:spLocks noGrp="1"/>
          </p:cNvSpPr>
          <p:nvPr>
            <p:ph type="sldNum" sz="quarter" idx="12"/>
          </p:nvPr>
        </p:nvSpPr>
        <p:spPr/>
        <p:txBody>
          <a:bodyPr/>
          <a:lstStyle/>
          <a:p>
            <a:fld id="{A8281FA9-30E3-4DD4-BBB3-6C831AFA6D79}" type="slidenum">
              <a:rPr lang="en-US" smtClean="0">
                <a:solidFill>
                  <a:prstClr val="black">
                    <a:lumMod val="85000"/>
                    <a:lumOff val="15000"/>
                  </a:prstClr>
                </a:solidFill>
              </a:rPr>
              <a:pPr/>
              <a:t>‹#›</a:t>
            </a:fld>
            <a:endParaRPr lang="en-US">
              <a:solidFill>
                <a:prstClr val="black">
                  <a:lumMod val="85000"/>
                  <a:lumOff val="15000"/>
                </a:prstClr>
              </a:solidFill>
            </a:endParaRPr>
          </a:p>
        </p:txBody>
      </p:sp>
    </p:spTree>
    <p:extLst>
      <p:ext uri="{BB962C8B-B14F-4D97-AF65-F5344CB8AC3E}">
        <p14:creationId xmlns:p14="http://schemas.microsoft.com/office/powerpoint/2010/main" val="3014998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4572000"/>
            <a:ext cx="6781800" cy="16002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685800"/>
            <a:ext cx="7543800" cy="3886200"/>
          </a:xfrm>
          <a:prstGeom prst="rect">
            <a:avLst/>
          </a:prstGeom>
        </p:spPr>
        <p:txBody>
          <a:bodyPr vert="horz" lIns="91440" tIns="45720" rIns="91440" bIns="45720" rtlCol="0" anchor="ctr"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48400" y="6208776"/>
            <a:ext cx="2133600" cy="365125"/>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fld id="{146A1EE7-9505-496A-A976-30556FB55674}" type="datetimeFigureOut">
              <a:rPr lang="en-US" smtClean="0">
                <a:solidFill>
                  <a:srgbClr val="303030">
                    <a:lumMod val="90000"/>
                    <a:lumOff val="10000"/>
                  </a:srgbClr>
                </a:solidFill>
              </a:rPr>
              <a:pPr/>
              <a:t>2/29/2016</a:t>
            </a:fld>
            <a:endParaRPr lang="en-US">
              <a:solidFill>
                <a:srgbClr val="303030">
                  <a:lumMod val="90000"/>
                  <a:lumOff val="10000"/>
                </a:srgbClr>
              </a:solidFill>
            </a:endParaRPr>
          </a:p>
        </p:txBody>
      </p:sp>
      <p:sp>
        <p:nvSpPr>
          <p:cNvPr id="5" name="Footer Placeholder 4"/>
          <p:cNvSpPr>
            <a:spLocks noGrp="1"/>
          </p:cNvSpPr>
          <p:nvPr>
            <p:ph type="ftr" sz="quarter" idx="3"/>
          </p:nvPr>
        </p:nvSpPr>
        <p:spPr>
          <a:xfrm>
            <a:off x="761999" y="6208776"/>
            <a:ext cx="4873869" cy="365125"/>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endParaRPr lang="en-US">
              <a:solidFill>
                <a:srgbClr val="303030">
                  <a:lumMod val="90000"/>
                  <a:lumOff val="10000"/>
                </a:srgbClr>
              </a:solidFill>
            </a:endParaRPr>
          </a:p>
        </p:txBody>
      </p:sp>
      <p:sp>
        <p:nvSpPr>
          <p:cNvPr id="6" name="Slide Number Placeholder 5"/>
          <p:cNvSpPr>
            <a:spLocks noGrp="1"/>
          </p:cNvSpPr>
          <p:nvPr>
            <p:ph type="sldNum" sz="quarter" idx="4"/>
          </p:nvPr>
        </p:nvSpPr>
        <p:spPr>
          <a:xfrm>
            <a:off x="7620000" y="5687568"/>
            <a:ext cx="762000" cy="365125"/>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fld id="{A8281FA9-30E3-4DD4-BBB3-6C831AFA6D79}" type="slidenum">
              <a:rPr lang="en-US" smtClean="0">
                <a:solidFill>
                  <a:prstClr val="black">
                    <a:lumMod val="85000"/>
                    <a:lumOff val="15000"/>
                  </a:prstClr>
                </a:solidFill>
              </a:rPr>
              <a:pPr/>
              <a:t>‹#›</a:t>
            </a:fld>
            <a:endParaRPr lang="en-US">
              <a:solidFill>
                <a:prstClr val="black">
                  <a:lumMod val="85000"/>
                  <a:lumOff val="15000"/>
                </a:prstClr>
              </a:solidFill>
            </a:endParaRPr>
          </a:p>
        </p:txBody>
      </p:sp>
      <p:sp>
        <p:nvSpPr>
          <p:cNvPr id="8" name="Rectangle 7"/>
          <p:cNvSpPr/>
          <p:nvPr/>
        </p:nvSpPr>
        <p:spPr>
          <a:xfrm>
            <a:off x="777240" y="0"/>
            <a:ext cx="75438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2396847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5400" b="0" i="0" u="none"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b="0" i="0" u="none"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CLAS 220</a:t>
            </a:r>
            <a:br>
              <a:rPr lang="en-US" dirty="0" smtClean="0"/>
            </a:br>
            <a:r>
              <a:rPr lang="en-US" sz="4000" dirty="0" smtClean="0"/>
              <a:t>Introduction to Classical Mythology</a:t>
            </a:r>
            <a:endParaRPr lang="en-US" sz="4000" dirty="0"/>
          </a:p>
        </p:txBody>
      </p:sp>
      <p:sp>
        <p:nvSpPr>
          <p:cNvPr id="3" name="Subtitle 2"/>
          <p:cNvSpPr>
            <a:spLocks noGrp="1"/>
          </p:cNvSpPr>
          <p:nvPr>
            <p:ph type="subTitle" idx="1"/>
          </p:nvPr>
        </p:nvSpPr>
        <p:spPr/>
        <p:txBody>
          <a:bodyPr>
            <a:normAutofit lnSpcReduction="10000"/>
          </a:bodyPr>
          <a:lstStyle/>
          <a:p>
            <a:endParaRPr lang="en-US" dirty="0" smtClean="0"/>
          </a:p>
          <a:p>
            <a:r>
              <a:rPr lang="en-US" b="1" dirty="0" smtClean="0"/>
              <a:t>Homer, </a:t>
            </a:r>
            <a:r>
              <a:rPr lang="en-US" b="1" i="1" smtClean="0"/>
              <a:t>Odyssey </a:t>
            </a:r>
            <a:r>
              <a:rPr lang="en-US" b="1" smtClean="0"/>
              <a:t>13-19</a:t>
            </a:r>
            <a:endParaRPr lang="en-US" b="1" dirty="0"/>
          </a:p>
        </p:txBody>
      </p:sp>
    </p:spTree>
    <p:extLst>
      <p:ext uri="{BB962C8B-B14F-4D97-AF65-F5344CB8AC3E}">
        <p14:creationId xmlns:p14="http://schemas.microsoft.com/office/powerpoint/2010/main" val="28028522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7848600" cy="1600200"/>
          </a:xfrm>
        </p:spPr>
        <p:txBody>
          <a:bodyPr>
            <a:normAutofit/>
          </a:bodyPr>
          <a:lstStyle/>
          <a:p>
            <a:r>
              <a:rPr lang="en-US" sz="4000" dirty="0" smtClean="0"/>
              <a:t>Odysseus Lies, and Lies, and Lies…</a:t>
            </a:r>
            <a:endParaRPr lang="en-US" sz="4000" dirty="0"/>
          </a:p>
        </p:txBody>
      </p:sp>
      <p:sp>
        <p:nvSpPr>
          <p:cNvPr id="3" name="Content Placeholder 2"/>
          <p:cNvSpPr>
            <a:spLocks noGrp="1"/>
          </p:cNvSpPr>
          <p:nvPr>
            <p:ph idx="1"/>
          </p:nvPr>
        </p:nvSpPr>
        <p:spPr>
          <a:xfrm>
            <a:off x="762000" y="685800"/>
            <a:ext cx="5715000" cy="2743200"/>
          </a:xfrm>
        </p:spPr>
        <p:txBody>
          <a:bodyPr>
            <a:normAutofit fontScale="92500"/>
          </a:bodyPr>
          <a:lstStyle/>
          <a:p>
            <a:pPr marL="0" indent="0">
              <a:buNone/>
            </a:pPr>
            <a:r>
              <a:rPr lang="en-US" dirty="0"/>
              <a:t>This time you are the derelict the Powers bring.</a:t>
            </a:r>
          </a:p>
          <a:p>
            <a:pPr marL="0" indent="0">
              <a:buNone/>
            </a:pPr>
            <a:r>
              <a:rPr lang="en-US" dirty="0"/>
              <a:t>Well, give up trying to win me with false news</a:t>
            </a:r>
          </a:p>
          <a:p>
            <a:pPr marL="0" indent="0">
              <a:buNone/>
            </a:pPr>
            <a:r>
              <a:rPr lang="en-US" dirty="0"/>
              <a:t>Or flattery. If I receive and shelter you,</a:t>
            </a:r>
          </a:p>
          <a:p>
            <a:pPr marL="0" indent="0">
              <a:buNone/>
            </a:pPr>
            <a:r>
              <a:rPr lang="en-US" dirty="0"/>
              <a:t>It is not for your tales but for your trouble,</a:t>
            </a:r>
          </a:p>
          <a:p>
            <a:pPr marL="0" indent="0">
              <a:buNone/>
            </a:pPr>
            <a:r>
              <a:rPr lang="en-US" dirty="0"/>
              <a:t>And with an eye to Zeus, who guards a guest.”</a:t>
            </a:r>
          </a:p>
          <a:p>
            <a:pPr marL="0" indent="0">
              <a:buNone/>
            </a:pPr>
            <a:r>
              <a:rPr lang="en-US" dirty="0"/>
              <a:t>14. 450-455</a:t>
            </a:r>
          </a:p>
        </p:txBody>
      </p:sp>
      <p:pic>
        <p:nvPicPr>
          <p:cNvPr id="5122" name="Picture 2" descr="Athenian red-figure vase, 470s BC" title="posibly Odysseus and the swinehe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2743200"/>
            <a:ext cx="2760453"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9990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7848600" cy="1600200"/>
          </a:xfrm>
        </p:spPr>
        <p:txBody>
          <a:bodyPr>
            <a:normAutofit/>
          </a:bodyPr>
          <a:lstStyle/>
          <a:p>
            <a:r>
              <a:rPr lang="en-US" sz="3600" dirty="0" err="1" smtClean="0"/>
              <a:t>Theoklymenos</a:t>
            </a:r>
            <a:r>
              <a:rPr lang="en-US" sz="3600" dirty="0" smtClean="0"/>
              <a:t> speaks to </a:t>
            </a:r>
            <a:r>
              <a:rPr lang="en-US" sz="3600" dirty="0" err="1" smtClean="0"/>
              <a:t>Telemakhos</a:t>
            </a:r>
            <a:r>
              <a:rPr lang="en-US" sz="3600" dirty="0" smtClean="0"/>
              <a:t> </a:t>
            </a:r>
            <a:endParaRPr lang="en-US" sz="3600" dirty="0"/>
          </a:p>
        </p:txBody>
      </p:sp>
      <p:sp>
        <p:nvSpPr>
          <p:cNvPr id="3" name="Content Placeholder 2"/>
          <p:cNvSpPr>
            <a:spLocks noGrp="1"/>
          </p:cNvSpPr>
          <p:nvPr>
            <p:ph idx="1"/>
          </p:nvPr>
        </p:nvSpPr>
        <p:spPr>
          <a:xfrm>
            <a:off x="762000" y="685800"/>
            <a:ext cx="5562600" cy="3124200"/>
          </a:xfrm>
        </p:spPr>
        <p:txBody>
          <a:bodyPr>
            <a:normAutofit fontScale="62500" lnSpcReduction="20000"/>
          </a:bodyPr>
          <a:lstStyle/>
          <a:p>
            <a:pPr marL="0" indent="0">
              <a:buNone/>
            </a:pPr>
            <a:r>
              <a:rPr lang="en-US" dirty="0"/>
              <a:t>The words were barely spoken, when a hawk,</a:t>
            </a:r>
          </a:p>
          <a:p>
            <a:pPr marL="0" indent="0">
              <a:buNone/>
            </a:pPr>
            <a:r>
              <a:rPr lang="en-US" dirty="0"/>
              <a:t>Apollo’s courier, flew up on the right,</a:t>
            </a:r>
          </a:p>
          <a:p>
            <a:pPr marL="0" indent="0">
              <a:buNone/>
            </a:pPr>
            <a:r>
              <a:rPr lang="en-US" dirty="0"/>
              <a:t>Clutching a dove and plucking her – so feathers</a:t>
            </a:r>
          </a:p>
          <a:p>
            <a:pPr marL="0" indent="0">
              <a:buNone/>
            </a:pPr>
            <a:r>
              <a:rPr lang="en-US" dirty="0"/>
              <a:t>Floated down to the ground between </a:t>
            </a:r>
            <a:r>
              <a:rPr lang="en-US" dirty="0" err="1"/>
              <a:t>Telemakhos</a:t>
            </a:r>
            <a:endParaRPr lang="en-US" dirty="0"/>
          </a:p>
          <a:p>
            <a:pPr marL="0" indent="0">
              <a:buNone/>
            </a:pPr>
            <a:r>
              <a:rPr lang="en-US" dirty="0"/>
              <a:t>And the moored cutter.   </a:t>
            </a:r>
            <a:r>
              <a:rPr lang="en-US" dirty="0" err="1"/>
              <a:t>Theoklymenos</a:t>
            </a:r>
            <a:endParaRPr lang="en-US" dirty="0"/>
          </a:p>
          <a:p>
            <a:pPr marL="0" indent="0">
              <a:buNone/>
            </a:pPr>
            <a:r>
              <a:rPr lang="en-US" dirty="0"/>
              <a:t>Called him apart and gripped his hand, whispering,</a:t>
            </a:r>
          </a:p>
          <a:p>
            <a:pPr marL="0" indent="0">
              <a:buNone/>
            </a:pPr>
            <a:r>
              <a:rPr lang="en-US" dirty="0"/>
              <a:t>“A god spoke in this bird-sign on the right.</a:t>
            </a:r>
          </a:p>
          <a:p>
            <a:pPr marL="0" indent="0">
              <a:buNone/>
            </a:pPr>
            <a:r>
              <a:rPr lang="en-US" dirty="0"/>
              <a:t>I knew it when I saw the hawk fly over us.</a:t>
            </a:r>
          </a:p>
          <a:p>
            <a:pPr marL="0" indent="0">
              <a:buNone/>
            </a:pPr>
            <a:r>
              <a:rPr lang="en-US" dirty="0"/>
              <a:t>There is no kinglier house than yours, </a:t>
            </a:r>
            <a:r>
              <a:rPr lang="en-US" dirty="0" err="1"/>
              <a:t>Telemakhos</a:t>
            </a:r>
            <a:r>
              <a:rPr lang="en-US" dirty="0"/>
              <a:t>,</a:t>
            </a:r>
          </a:p>
          <a:p>
            <a:pPr marL="0" indent="0">
              <a:buNone/>
            </a:pPr>
            <a:r>
              <a:rPr lang="en-US" dirty="0"/>
              <a:t>Here in the realm of </a:t>
            </a:r>
            <a:r>
              <a:rPr lang="en-US" dirty="0" err="1"/>
              <a:t>Ithaka</a:t>
            </a:r>
            <a:r>
              <a:rPr lang="en-US" dirty="0"/>
              <a:t>. Your family</a:t>
            </a:r>
          </a:p>
          <a:p>
            <a:pPr marL="0" indent="0">
              <a:buNone/>
            </a:pPr>
            <a:r>
              <a:rPr lang="en-US" dirty="0"/>
              <a:t>Will be in power forever</a:t>
            </a:r>
            <a:r>
              <a:rPr lang="en-US" dirty="0" smtClean="0"/>
              <a:t>.”</a:t>
            </a:r>
          </a:p>
          <a:p>
            <a:pPr marL="0" indent="0">
              <a:buNone/>
            </a:pPr>
            <a:r>
              <a:rPr lang="en-US" dirty="0" smtClean="0"/>
              <a:t>15.636-46</a:t>
            </a:r>
            <a:endParaRPr lang="en-US" dirty="0"/>
          </a:p>
        </p:txBody>
      </p:sp>
      <p:pic>
        <p:nvPicPr>
          <p:cNvPr id="6146" name="Picture 2" descr="Jan Styka&#10;1901" title="Telemachus invites Theoclymenus to his bo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3077" y="3124200"/>
            <a:ext cx="3463636"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0378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Father and Son Reunite</a:t>
            </a:r>
            <a:endParaRPr lang="en-US" dirty="0"/>
          </a:p>
        </p:txBody>
      </p:sp>
      <p:sp>
        <p:nvSpPr>
          <p:cNvPr id="3" name="Content Placeholder 2"/>
          <p:cNvSpPr>
            <a:spLocks noGrp="1"/>
          </p:cNvSpPr>
          <p:nvPr>
            <p:ph idx="1"/>
          </p:nvPr>
        </p:nvSpPr>
        <p:spPr>
          <a:xfrm>
            <a:off x="617706" y="685800"/>
            <a:ext cx="5486400" cy="3048000"/>
          </a:xfrm>
        </p:spPr>
        <p:txBody>
          <a:bodyPr>
            <a:normAutofit fontScale="77500" lnSpcReduction="20000"/>
          </a:bodyPr>
          <a:lstStyle/>
          <a:p>
            <a:pPr marL="0" indent="0">
              <a:buNone/>
            </a:pPr>
            <a:r>
              <a:rPr lang="en-US" dirty="0"/>
              <a:t>When he had spoken, down he sat. Then, throwing</a:t>
            </a:r>
          </a:p>
          <a:p>
            <a:pPr marL="0" indent="0">
              <a:buNone/>
            </a:pPr>
            <a:r>
              <a:rPr lang="en-US" dirty="0"/>
              <a:t>His arms around this marvel of a father</a:t>
            </a:r>
          </a:p>
          <a:p>
            <a:pPr marL="0" indent="0">
              <a:buNone/>
            </a:pPr>
            <a:r>
              <a:rPr lang="en-US" dirty="0" err="1"/>
              <a:t>Telemakhos</a:t>
            </a:r>
            <a:r>
              <a:rPr lang="en-US" dirty="0"/>
              <a:t> began to weep. Salt tears</a:t>
            </a:r>
          </a:p>
          <a:p>
            <a:pPr marL="0" indent="0">
              <a:buNone/>
            </a:pPr>
            <a:r>
              <a:rPr lang="en-US" dirty="0"/>
              <a:t>Rose from the wells of longing in both men,</a:t>
            </a:r>
          </a:p>
          <a:p>
            <a:pPr marL="0" indent="0">
              <a:buNone/>
            </a:pPr>
            <a:r>
              <a:rPr lang="en-US" dirty="0"/>
              <a:t>And cries burst from both as keen and fluttering</a:t>
            </a:r>
          </a:p>
          <a:p>
            <a:pPr marL="0" indent="0">
              <a:buNone/>
            </a:pPr>
            <a:r>
              <a:rPr lang="en-US" dirty="0"/>
              <a:t>As those of the great </a:t>
            </a:r>
            <a:r>
              <a:rPr lang="en-US" dirty="0" err="1"/>
              <a:t>taloned</a:t>
            </a:r>
            <a:r>
              <a:rPr lang="en-US" dirty="0"/>
              <a:t> hawk,</a:t>
            </a:r>
          </a:p>
          <a:p>
            <a:pPr marL="0" indent="0">
              <a:buNone/>
            </a:pPr>
            <a:r>
              <a:rPr lang="en-US" dirty="0"/>
              <a:t>Whose nestlings farmers take before they fly.</a:t>
            </a:r>
          </a:p>
          <a:p>
            <a:pPr marL="0" indent="0">
              <a:buNone/>
            </a:pPr>
            <a:r>
              <a:rPr lang="en-US" dirty="0"/>
              <a:t>So, helplessly, they cried, pouring out tears,</a:t>
            </a:r>
          </a:p>
          <a:p>
            <a:pPr marL="0" indent="0">
              <a:buNone/>
            </a:pPr>
            <a:r>
              <a:rPr lang="en-US" dirty="0"/>
              <a:t>And might have gone on weeping so till sundown…</a:t>
            </a:r>
          </a:p>
          <a:p>
            <a:pPr marL="0" indent="0">
              <a:buNone/>
            </a:pPr>
            <a:r>
              <a:rPr lang="en-US" dirty="0"/>
              <a:t>16. 253-261</a:t>
            </a:r>
          </a:p>
        </p:txBody>
      </p:sp>
      <p:pic>
        <p:nvPicPr>
          <p:cNvPr id="7170" name="Picture 2" title="&quot;Reunion of Odysseus and Telemachus&quot; (1880) Lucien Douc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447800"/>
            <a:ext cx="2968441"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9843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7620000" cy="1600200"/>
          </a:xfrm>
        </p:spPr>
        <p:txBody>
          <a:bodyPr>
            <a:normAutofit fontScale="90000"/>
          </a:bodyPr>
          <a:lstStyle/>
          <a:p>
            <a:r>
              <a:rPr lang="en-US" dirty="0" smtClean="0"/>
              <a:t>Books 17-18:</a:t>
            </a:r>
            <a:br>
              <a:rPr lang="en-US" dirty="0" smtClean="0"/>
            </a:br>
            <a:r>
              <a:rPr lang="en-US" dirty="0" smtClean="0"/>
              <a:t>Odysseus tested in his own home</a:t>
            </a:r>
            <a:endParaRPr lang="en-US" dirty="0"/>
          </a:p>
        </p:txBody>
      </p:sp>
      <p:sp>
        <p:nvSpPr>
          <p:cNvPr id="3" name="Content Placeholder 2"/>
          <p:cNvSpPr>
            <a:spLocks noGrp="1"/>
          </p:cNvSpPr>
          <p:nvPr>
            <p:ph idx="1"/>
          </p:nvPr>
        </p:nvSpPr>
        <p:spPr/>
        <p:txBody>
          <a:bodyPr/>
          <a:lstStyle/>
          <a:p>
            <a:r>
              <a:rPr lang="en-US" dirty="0"/>
              <a:t>in these scenes, the disguised Odysseus returns to his own home for the first time</a:t>
            </a:r>
          </a:p>
          <a:p>
            <a:r>
              <a:rPr lang="en-US" dirty="0"/>
              <a:t>he gets to experience first-hand the way the suitors have  behaved</a:t>
            </a:r>
          </a:p>
          <a:p>
            <a:r>
              <a:rPr lang="en-US" dirty="0"/>
              <a:t>he sees that he's arrived home only just in time</a:t>
            </a:r>
          </a:p>
        </p:txBody>
      </p:sp>
    </p:spTree>
    <p:extLst>
      <p:ext uri="{BB962C8B-B14F-4D97-AF65-F5344CB8AC3E}">
        <p14:creationId xmlns:p14="http://schemas.microsoft.com/office/powerpoint/2010/main" val="12866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Quiz Question</a:t>
            </a:r>
            <a:endParaRPr lang="en-US"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3. What is the name of Odysseus’ dog?</a:t>
            </a:r>
          </a:p>
          <a:p>
            <a:pPr marL="457200" indent="-457200">
              <a:buFont typeface="+mj-lt"/>
              <a:buAutoNum type="alphaLcPeriod"/>
            </a:pPr>
            <a:r>
              <a:rPr lang="en-US" dirty="0" smtClean="0"/>
              <a:t>Argos</a:t>
            </a:r>
          </a:p>
          <a:p>
            <a:pPr marL="457200" indent="-457200">
              <a:buFont typeface="+mj-lt"/>
              <a:buAutoNum type="alphaLcPeriod"/>
            </a:pPr>
            <a:r>
              <a:rPr lang="en-US" dirty="0" err="1" smtClean="0"/>
              <a:t>Arktos</a:t>
            </a:r>
            <a:endParaRPr lang="en-US" dirty="0" smtClean="0"/>
          </a:p>
          <a:p>
            <a:pPr marL="457200" indent="-457200">
              <a:buFont typeface="+mj-lt"/>
              <a:buAutoNum type="alphaLcPeriod"/>
            </a:pPr>
            <a:r>
              <a:rPr lang="en-US" dirty="0" err="1" smtClean="0"/>
              <a:t>Aello</a:t>
            </a:r>
            <a:endParaRPr lang="en-US" dirty="0" smtClean="0"/>
          </a:p>
          <a:p>
            <a:pPr marL="457200" indent="-457200">
              <a:buFont typeface="+mj-lt"/>
              <a:buAutoNum type="alphaLcPeriod"/>
            </a:pPr>
            <a:r>
              <a:rPr lang="en-US" dirty="0" err="1" smtClean="0"/>
              <a:t>Scylax</a:t>
            </a:r>
            <a:endParaRPr lang="en-US" dirty="0"/>
          </a:p>
        </p:txBody>
      </p:sp>
    </p:spTree>
    <p:extLst>
      <p:ext uri="{BB962C8B-B14F-4D97-AF65-F5344CB8AC3E}">
        <p14:creationId xmlns:p14="http://schemas.microsoft.com/office/powerpoint/2010/main" val="4138666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Melanthius</a:t>
            </a:r>
            <a:endParaRPr lang="en-US" dirty="0"/>
          </a:p>
        </p:txBody>
      </p:sp>
      <p:sp>
        <p:nvSpPr>
          <p:cNvPr id="3" name="Content Placeholder 2"/>
          <p:cNvSpPr>
            <a:spLocks noGrp="1"/>
          </p:cNvSpPr>
          <p:nvPr>
            <p:ph idx="1"/>
          </p:nvPr>
        </p:nvSpPr>
        <p:spPr>
          <a:xfrm>
            <a:off x="762000" y="685800"/>
            <a:ext cx="4495800" cy="3886200"/>
          </a:xfrm>
        </p:spPr>
        <p:txBody>
          <a:bodyPr>
            <a:normAutofit fontScale="70000" lnSpcReduction="20000"/>
          </a:bodyPr>
          <a:lstStyle/>
          <a:p>
            <a:pPr marL="0" indent="0">
              <a:buNone/>
            </a:pPr>
            <a:r>
              <a:rPr lang="en-US" dirty="0"/>
              <a:t>He was driving</a:t>
            </a:r>
          </a:p>
          <a:p>
            <a:pPr marL="0" indent="0">
              <a:buNone/>
            </a:pPr>
            <a:r>
              <a:rPr lang="en-US" dirty="0"/>
              <a:t>A string of choice goats for the evening meal,</a:t>
            </a:r>
          </a:p>
          <a:p>
            <a:pPr marL="0" indent="0">
              <a:buNone/>
            </a:pPr>
            <a:r>
              <a:rPr lang="en-US" dirty="0"/>
              <a:t>With two goatherds beside him; and no sooner</a:t>
            </a:r>
          </a:p>
          <a:p>
            <a:pPr marL="0" indent="0">
              <a:buNone/>
            </a:pPr>
            <a:r>
              <a:rPr lang="en-US" dirty="0"/>
              <a:t>Had he laid eyes upon the wayfarers</a:t>
            </a:r>
          </a:p>
          <a:p>
            <a:pPr marL="0" indent="0">
              <a:buNone/>
            </a:pPr>
            <a:r>
              <a:rPr lang="en-US" dirty="0"/>
              <a:t>Than he began to growl and taunt them both</a:t>
            </a:r>
          </a:p>
          <a:p>
            <a:pPr marL="0" indent="0">
              <a:buNone/>
            </a:pPr>
            <a:r>
              <a:rPr lang="en-US" dirty="0"/>
              <a:t>So grossly that Odysseus’ heart grew hot:</a:t>
            </a:r>
          </a:p>
          <a:p>
            <a:pPr marL="0" indent="0">
              <a:buNone/>
            </a:pPr>
            <a:r>
              <a:rPr lang="en-US" dirty="0"/>
              <a:t>“Here comes one scurvy type leading another!</a:t>
            </a:r>
          </a:p>
          <a:p>
            <a:pPr marL="0" indent="0">
              <a:buNone/>
            </a:pPr>
            <a:r>
              <a:rPr lang="en-US" dirty="0"/>
              <a:t>God pairs them off together, every time.</a:t>
            </a:r>
          </a:p>
          <a:p>
            <a:pPr marL="0" indent="0">
              <a:buNone/>
            </a:pPr>
            <a:r>
              <a:rPr lang="en-US" dirty="0"/>
              <a:t>Swineherd, where are you taking your new pig,</a:t>
            </a:r>
          </a:p>
          <a:p>
            <a:pPr marL="0" indent="0">
              <a:buNone/>
            </a:pPr>
            <a:r>
              <a:rPr lang="en-US" dirty="0"/>
              <a:t>That stinking beggar there, licker of pots?</a:t>
            </a:r>
          </a:p>
          <a:p>
            <a:pPr marL="0" indent="0">
              <a:buNone/>
            </a:pPr>
            <a:r>
              <a:rPr lang="en-US" dirty="0"/>
              <a:t>How many doorposts has he rubbed his back on</a:t>
            </a:r>
          </a:p>
          <a:p>
            <a:pPr marL="0" indent="0">
              <a:buNone/>
            </a:pPr>
            <a:r>
              <a:rPr lang="en-US" dirty="0"/>
              <a:t>Whining for garbage, where a noble guest</a:t>
            </a:r>
          </a:p>
          <a:p>
            <a:pPr marL="0" indent="0">
              <a:buNone/>
            </a:pPr>
            <a:r>
              <a:rPr lang="en-US" dirty="0"/>
              <a:t>Would rate a cauldron or a sword</a:t>
            </a:r>
            <a:r>
              <a:rPr lang="en-US" dirty="0" smtClean="0"/>
              <a:t>?”</a:t>
            </a:r>
          </a:p>
          <a:p>
            <a:pPr marL="0" indent="0">
              <a:buNone/>
            </a:pPr>
            <a:r>
              <a:rPr lang="en-US" altLang="zh-CN" dirty="0" smtClean="0"/>
              <a:t>17. 271-84</a:t>
            </a:r>
            <a:endParaRPr lang="en-US" dirty="0"/>
          </a:p>
        </p:txBody>
      </p:sp>
      <p:pic>
        <p:nvPicPr>
          <p:cNvPr id="8194" name="Picture 2" descr="The Odyssey on Angel Island&#10;&#10;Conceived and directed by Ava Roy&#10;Original score by Charlie Gulke&#10;May 12 — July 1, 2012&#10;We Players&#10;Angel Island State Park, California" title="Melanthi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524000"/>
            <a:ext cx="2619375"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1778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Dogs always know</a:t>
            </a:r>
            <a:endParaRPr lang="en-US" dirty="0"/>
          </a:p>
        </p:txBody>
      </p:sp>
      <p:sp>
        <p:nvSpPr>
          <p:cNvPr id="3" name="Content Placeholder 2"/>
          <p:cNvSpPr>
            <a:spLocks noGrp="1"/>
          </p:cNvSpPr>
          <p:nvPr>
            <p:ph idx="1"/>
          </p:nvPr>
        </p:nvSpPr>
        <p:spPr>
          <a:xfrm>
            <a:off x="762000" y="685800"/>
            <a:ext cx="4191000" cy="4419600"/>
          </a:xfrm>
        </p:spPr>
        <p:txBody>
          <a:bodyPr>
            <a:normAutofit fontScale="55000" lnSpcReduction="20000"/>
          </a:bodyPr>
          <a:lstStyle/>
          <a:p>
            <a:pPr marL="0" indent="0">
              <a:buNone/>
            </a:pPr>
            <a:r>
              <a:rPr lang="en-US" dirty="0"/>
              <a:t>While he spoke</a:t>
            </a:r>
          </a:p>
          <a:p>
            <a:pPr marL="0" indent="0">
              <a:buNone/>
            </a:pPr>
            <a:r>
              <a:rPr lang="en-US" dirty="0"/>
              <a:t>An old hound, lying near, pricked up his ears</a:t>
            </a:r>
          </a:p>
          <a:p>
            <a:pPr marL="0" indent="0">
              <a:buNone/>
            </a:pPr>
            <a:r>
              <a:rPr lang="en-US" dirty="0"/>
              <a:t>And lifted up his muzzle. This was Argos,</a:t>
            </a:r>
          </a:p>
          <a:p>
            <a:pPr marL="0" indent="0">
              <a:buNone/>
            </a:pPr>
            <a:r>
              <a:rPr lang="en-US" dirty="0"/>
              <a:t>Trained as a puppy by Odysseus,</a:t>
            </a:r>
          </a:p>
          <a:p>
            <a:pPr marL="0" indent="0">
              <a:buNone/>
            </a:pPr>
            <a:r>
              <a:rPr lang="en-US" dirty="0"/>
              <a:t>But never taken on a hunt before</a:t>
            </a:r>
          </a:p>
          <a:p>
            <a:pPr marL="0" indent="0">
              <a:buNone/>
            </a:pPr>
            <a:r>
              <a:rPr lang="en-US" dirty="0"/>
              <a:t>His master sailed for Troy. The young men, afterward,</a:t>
            </a:r>
          </a:p>
          <a:p>
            <a:pPr marL="0" indent="0">
              <a:buNone/>
            </a:pPr>
            <a:r>
              <a:rPr lang="en-US" dirty="0"/>
              <a:t>Hunted wild goats with him, and hare, and deer,</a:t>
            </a:r>
          </a:p>
          <a:p>
            <a:pPr marL="0" indent="0">
              <a:buNone/>
            </a:pPr>
            <a:r>
              <a:rPr lang="en-US" dirty="0"/>
              <a:t>But he had grown old in his master’s absence.</a:t>
            </a:r>
          </a:p>
          <a:p>
            <a:pPr marL="0" indent="0">
              <a:buNone/>
            </a:pPr>
            <a:r>
              <a:rPr lang="en-US" dirty="0"/>
              <a:t>Treated as rubbish now, he lay at last</a:t>
            </a:r>
          </a:p>
          <a:p>
            <a:pPr marL="0" indent="0">
              <a:buNone/>
            </a:pPr>
            <a:r>
              <a:rPr lang="en-US" dirty="0"/>
              <a:t>Upon a mass of dung before the gates –</a:t>
            </a:r>
          </a:p>
          <a:p>
            <a:pPr marL="0" indent="0">
              <a:buNone/>
            </a:pPr>
            <a:r>
              <a:rPr lang="en-US" dirty="0"/>
              <a:t>Manure of mules and cows, piled there until </a:t>
            </a:r>
          </a:p>
          <a:p>
            <a:pPr marL="0" indent="0">
              <a:buNone/>
            </a:pPr>
            <a:r>
              <a:rPr lang="en-US" dirty="0" err="1"/>
              <a:t>Fieldhands</a:t>
            </a:r>
            <a:r>
              <a:rPr lang="en-US" dirty="0"/>
              <a:t> could spread it on the king’s estate.</a:t>
            </a:r>
          </a:p>
          <a:p>
            <a:pPr marL="0" indent="0">
              <a:buNone/>
            </a:pPr>
            <a:r>
              <a:rPr lang="en-US" dirty="0"/>
              <a:t>Abandoned there, and half destroyed with flies,</a:t>
            </a:r>
          </a:p>
          <a:p>
            <a:pPr marL="0" indent="0">
              <a:buNone/>
            </a:pPr>
            <a:r>
              <a:rPr lang="en-US" dirty="0"/>
              <a:t>Old Argos lay. But when he knew he heard</a:t>
            </a:r>
          </a:p>
          <a:p>
            <a:pPr marL="0" indent="0">
              <a:buNone/>
            </a:pPr>
            <a:r>
              <a:rPr lang="en-US" dirty="0"/>
              <a:t>Odysseus’ voice nearby, he did his best</a:t>
            </a:r>
          </a:p>
          <a:p>
            <a:pPr marL="0" indent="0">
              <a:buNone/>
            </a:pPr>
            <a:r>
              <a:rPr lang="en-US" dirty="0"/>
              <a:t>To wag his tail, nose down, with flattened ears,</a:t>
            </a:r>
          </a:p>
          <a:p>
            <a:pPr marL="0" indent="0">
              <a:buNone/>
            </a:pPr>
            <a:r>
              <a:rPr lang="en-US" dirty="0"/>
              <a:t>Having no strength to move nearer his master…</a:t>
            </a:r>
          </a:p>
          <a:p>
            <a:pPr marL="0" indent="0">
              <a:buNone/>
            </a:pPr>
            <a:endParaRPr lang="en-US" dirty="0"/>
          </a:p>
          <a:p>
            <a:pPr marL="0" indent="0">
              <a:buNone/>
            </a:pPr>
            <a:r>
              <a:rPr lang="en-US" dirty="0"/>
              <a:t>But death and darkness in that instant closed</a:t>
            </a:r>
          </a:p>
          <a:p>
            <a:pPr marL="0" indent="0">
              <a:buNone/>
            </a:pPr>
            <a:r>
              <a:rPr lang="en-US" dirty="0"/>
              <a:t>The eyes of Argos, who had seen his master,</a:t>
            </a:r>
          </a:p>
          <a:p>
            <a:pPr marL="0" indent="0">
              <a:buNone/>
            </a:pPr>
            <a:r>
              <a:rPr lang="en-US" dirty="0"/>
              <a:t>Odysseus, after twenty years.</a:t>
            </a:r>
          </a:p>
        </p:txBody>
      </p:sp>
      <p:pic>
        <p:nvPicPr>
          <p:cNvPr id="9218" name="Picture 2" descr="Marble stele, Metelin island. In Archaeological Museum, Istanbul." title="grave stele of the dog Partheno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1015" y="1600201"/>
            <a:ext cx="3930084" cy="2743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6710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Suitors Behaving Badly</a:t>
            </a:r>
            <a:endParaRPr lang="en-US" dirty="0"/>
          </a:p>
        </p:txBody>
      </p:sp>
      <p:sp>
        <p:nvSpPr>
          <p:cNvPr id="3" name="Content Placeholder 2"/>
          <p:cNvSpPr>
            <a:spLocks noGrp="1"/>
          </p:cNvSpPr>
          <p:nvPr>
            <p:ph idx="1"/>
          </p:nvPr>
        </p:nvSpPr>
        <p:spPr>
          <a:xfrm>
            <a:off x="762000" y="685800"/>
            <a:ext cx="5181600" cy="2133600"/>
          </a:xfrm>
        </p:spPr>
        <p:txBody>
          <a:bodyPr>
            <a:normAutofit fontScale="77500" lnSpcReduction="20000"/>
          </a:bodyPr>
          <a:lstStyle/>
          <a:p>
            <a:pPr marL="0" indent="0">
              <a:buNone/>
            </a:pPr>
            <a:r>
              <a:rPr lang="en-US" dirty="0"/>
              <a:t>The stool he let fly hit the man’s right shoulder</a:t>
            </a:r>
          </a:p>
          <a:p>
            <a:pPr marL="0" indent="0">
              <a:buNone/>
            </a:pPr>
            <a:r>
              <a:rPr lang="en-US" dirty="0"/>
              <a:t>On the packed muscle under the shoulder blade –</a:t>
            </a:r>
          </a:p>
          <a:p>
            <a:pPr marL="0" indent="0">
              <a:buNone/>
            </a:pPr>
            <a:r>
              <a:rPr lang="en-US" dirty="0"/>
              <a:t>Like solid rock, for all the effect one saw.</a:t>
            </a:r>
          </a:p>
          <a:p>
            <a:pPr marL="0" indent="0">
              <a:buNone/>
            </a:pPr>
            <a:r>
              <a:rPr lang="en-US" dirty="0"/>
              <a:t>Odysseus only shook his head, containing </a:t>
            </a:r>
          </a:p>
          <a:p>
            <a:pPr marL="0" indent="0">
              <a:buNone/>
            </a:pPr>
            <a:r>
              <a:rPr lang="en-US" dirty="0"/>
              <a:t>Thoughts of bloody work, as he walked on,</a:t>
            </a:r>
          </a:p>
          <a:p>
            <a:pPr marL="0" indent="0">
              <a:buNone/>
            </a:pPr>
            <a:r>
              <a:rPr lang="en-US" dirty="0"/>
              <a:t>Then sat, and dropped his loaded bag again…</a:t>
            </a:r>
          </a:p>
          <a:p>
            <a:pPr marL="0" indent="0">
              <a:buNone/>
            </a:pPr>
            <a:r>
              <a:rPr lang="en-US" dirty="0"/>
              <a:t>17. 605-610</a:t>
            </a:r>
          </a:p>
        </p:txBody>
      </p:sp>
      <p:pic>
        <p:nvPicPr>
          <p:cNvPr id="10242" name="Picture 2" title="stock image of guy throwing s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2667000"/>
            <a:ext cx="3760162" cy="2557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1946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Fight! Fight! Fight!</a:t>
            </a:r>
            <a:endParaRPr lang="en-US" dirty="0"/>
          </a:p>
        </p:txBody>
      </p:sp>
      <p:sp>
        <p:nvSpPr>
          <p:cNvPr id="3" name="Content Placeholder 2"/>
          <p:cNvSpPr>
            <a:spLocks noGrp="1"/>
          </p:cNvSpPr>
          <p:nvPr>
            <p:ph idx="1"/>
          </p:nvPr>
        </p:nvSpPr>
        <p:spPr>
          <a:xfrm>
            <a:off x="304800" y="685800"/>
            <a:ext cx="5029200" cy="2286000"/>
          </a:xfrm>
        </p:spPr>
        <p:txBody>
          <a:bodyPr>
            <a:normAutofit fontScale="62500" lnSpcReduction="20000"/>
          </a:bodyPr>
          <a:lstStyle/>
          <a:p>
            <a:pPr marL="0" indent="0">
              <a:buNone/>
            </a:pPr>
            <a:r>
              <a:rPr lang="en-US" dirty="0"/>
              <a:t>And the tall full-blooded suitor,  </a:t>
            </a:r>
            <a:r>
              <a:rPr lang="en-US" dirty="0" err="1"/>
              <a:t>Antinoos</a:t>
            </a:r>
            <a:r>
              <a:rPr lang="en-US" dirty="0"/>
              <a:t>,</a:t>
            </a:r>
          </a:p>
          <a:p>
            <a:pPr marL="0" indent="0">
              <a:buNone/>
            </a:pPr>
            <a:r>
              <a:rPr lang="en-US" dirty="0"/>
              <a:t>Overhearing, broke into happy laughter.</a:t>
            </a:r>
          </a:p>
          <a:p>
            <a:pPr marL="0" indent="0">
              <a:buNone/>
            </a:pPr>
            <a:r>
              <a:rPr lang="en-US" dirty="0"/>
              <a:t>Then he said to the others:  “Oh my friends,</a:t>
            </a:r>
          </a:p>
          <a:p>
            <a:pPr marL="0" indent="0">
              <a:buNone/>
            </a:pPr>
            <a:r>
              <a:rPr lang="en-US" dirty="0"/>
              <a:t>No luck like this ever turned up before!</a:t>
            </a:r>
          </a:p>
          <a:p>
            <a:pPr marL="0" indent="0">
              <a:buNone/>
            </a:pPr>
            <a:r>
              <a:rPr lang="en-US" dirty="0"/>
              <a:t>What a farce heaven has brought this house! The stranger</a:t>
            </a:r>
          </a:p>
          <a:p>
            <a:pPr marL="0" indent="0">
              <a:buNone/>
            </a:pPr>
            <a:r>
              <a:rPr lang="en-US" dirty="0"/>
              <a:t>And </a:t>
            </a:r>
            <a:r>
              <a:rPr lang="en-US" dirty="0" err="1"/>
              <a:t>Iros</a:t>
            </a:r>
            <a:r>
              <a:rPr lang="en-US" dirty="0"/>
              <a:t> have had words, they brag of boxing!</a:t>
            </a:r>
          </a:p>
          <a:p>
            <a:pPr marL="0" indent="0">
              <a:buNone/>
            </a:pPr>
            <a:r>
              <a:rPr lang="en-US" dirty="0"/>
              <a:t>Into the ring they go, and no more talk!”</a:t>
            </a:r>
          </a:p>
          <a:p>
            <a:pPr marL="0" indent="0">
              <a:buNone/>
            </a:pPr>
            <a:r>
              <a:rPr lang="en-US" dirty="0"/>
              <a:t>18. 41-49</a:t>
            </a:r>
          </a:p>
        </p:txBody>
      </p:sp>
      <p:pic>
        <p:nvPicPr>
          <p:cNvPr id="11266" name="Picture 2" descr="NC Wyeth, 1929" title="The Beggars F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143000"/>
            <a:ext cx="3282950"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9383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Mother and Son</a:t>
            </a:r>
            <a:endParaRPr lang="en-US" dirty="0"/>
          </a:p>
        </p:txBody>
      </p:sp>
      <p:sp>
        <p:nvSpPr>
          <p:cNvPr id="3" name="Content Placeholder 2"/>
          <p:cNvSpPr>
            <a:spLocks noGrp="1"/>
          </p:cNvSpPr>
          <p:nvPr>
            <p:ph idx="1"/>
          </p:nvPr>
        </p:nvSpPr>
        <p:spPr>
          <a:xfrm>
            <a:off x="762000" y="685800"/>
            <a:ext cx="4572000" cy="3886200"/>
          </a:xfrm>
        </p:spPr>
        <p:txBody>
          <a:bodyPr>
            <a:normAutofit fontScale="55000" lnSpcReduction="20000"/>
          </a:bodyPr>
          <a:lstStyle/>
          <a:p>
            <a:pPr marL="0" indent="0">
              <a:buNone/>
            </a:pPr>
            <a:r>
              <a:rPr lang="en-US" dirty="0"/>
              <a:t>Penelope: </a:t>
            </a:r>
          </a:p>
          <a:p>
            <a:pPr marL="0" indent="0">
              <a:buNone/>
            </a:pPr>
            <a:r>
              <a:rPr lang="en-US" dirty="0" err="1"/>
              <a:t>Telemakhos</a:t>
            </a:r>
            <a:r>
              <a:rPr lang="en-US" dirty="0"/>
              <a:t>, what has come over you?</a:t>
            </a:r>
          </a:p>
          <a:p>
            <a:pPr marL="0" indent="0">
              <a:buNone/>
            </a:pPr>
            <a:r>
              <a:rPr lang="en-US" dirty="0"/>
              <a:t>Now you are full grown, come of age; a man</a:t>
            </a:r>
          </a:p>
          <a:p>
            <a:pPr marL="0" indent="0">
              <a:buNone/>
            </a:pPr>
            <a:r>
              <a:rPr lang="en-US" dirty="0"/>
              <a:t>From foreign parts might take you for the son</a:t>
            </a:r>
          </a:p>
          <a:p>
            <a:pPr marL="0" indent="0">
              <a:buNone/>
            </a:pPr>
            <a:r>
              <a:rPr lang="en-US" dirty="0"/>
              <a:t>Of royalty, to go by your good looks;</a:t>
            </a:r>
          </a:p>
          <a:p>
            <a:pPr marL="0" indent="0">
              <a:buNone/>
            </a:pPr>
            <a:r>
              <a:rPr lang="en-US" dirty="0"/>
              <a:t>And have you no more thoughtfulness or manners?</a:t>
            </a:r>
          </a:p>
          <a:p>
            <a:pPr marL="0" indent="0">
              <a:buNone/>
            </a:pPr>
            <a:endParaRPr lang="en-US" dirty="0"/>
          </a:p>
          <a:p>
            <a:pPr marL="0" indent="0">
              <a:buNone/>
            </a:pPr>
            <a:r>
              <a:rPr lang="en-US" dirty="0" err="1"/>
              <a:t>Telemakhos</a:t>
            </a:r>
            <a:r>
              <a:rPr lang="en-US" dirty="0"/>
              <a:t>:</a:t>
            </a:r>
          </a:p>
          <a:p>
            <a:pPr marL="0" indent="0">
              <a:buNone/>
            </a:pPr>
            <a:r>
              <a:rPr lang="en-US" dirty="0"/>
              <a:t>… I know the meaning of these actions now,</a:t>
            </a:r>
          </a:p>
          <a:p>
            <a:pPr marL="0" indent="0">
              <a:buNone/>
            </a:pPr>
            <a:r>
              <a:rPr lang="en-US" dirty="0"/>
              <a:t>Both good and bad. I had been young and blind.</a:t>
            </a:r>
          </a:p>
          <a:p>
            <a:pPr marL="0" indent="0">
              <a:buNone/>
            </a:pPr>
            <a:r>
              <a:rPr lang="en-US" dirty="0"/>
              <a:t>How can I always keep to what his fair</a:t>
            </a:r>
          </a:p>
          <a:p>
            <a:pPr marL="0" indent="0">
              <a:buNone/>
            </a:pPr>
            <a:r>
              <a:rPr lang="en-US" dirty="0"/>
              <a:t>While these sit here to put fear in me? – princes</a:t>
            </a:r>
          </a:p>
          <a:p>
            <a:pPr marL="0" indent="0">
              <a:buNone/>
            </a:pPr>
            <a:r>
              <a:rPr lang="en-US" dirty="0"/>
              <a:t>From near and far whose interest is my ruin;</a:t>
            </a:r>
          </a:p>
          <a:p>
            <a:pPr marL="0" indent="0">
              <a:buNone/>
            </a:pPr>
            <a:r>
              <a:rPr lang="en-US" dirty="0"/>
              <a:t>Are any on my side? But you should know</a:t>
            </a:r>
          </a:p>
          <a:p>
            <a:pPr marL="0" indent="0">
              <a:buNone/>
            </a:pPr>
            <a:r>
              <a:rPr lang="en-US" dirty="0"/>
              <a:t>The suitors did not have their way, matching </a:t>
            </a:r>
          </a:p>
          <a:p>
            <a:pPr marL="0" indent="0">
              <a:buNone/>
            </a:pPr>
            <a:r>
              <a:rPr lang="en-US" dirty="0"/>
              <a:t>The stranger here and </a:t>
            </a:r>
            <a:r>
              <a:rPr lang="en-US" dirty="0" err="1"/>
              <a:t>Iros</a:t>
            </a:r>
            <a:r>
              <a:rPr lang="en-US" dirty="0"/>
              <a:t> – for the stranger</a:t>
            </a:r>
          </a:p>
          <a:p>
            <a:pPr marL="0" indent="0">
              <a:buNone/>
            </a:pPr>
            <a:r>
              <a:rPr lang="en-US" dirty="0"/>
              <a:t>Beat him to the ground</a:t>
            </a:r>
            <a:r>
              <a:rPr lang="en-US" dirty="0" smtClean="0"/>
              <a:t>….</a:t>
            </a:r>
            <a:endParaRPr lang="en-US" dirty="0"/>
          </a:p>
          <a:p>
            <a:pPr marL="0" indent="0">
              <a:buNone/>
            </a:pPr>
            <a:r>
              <a:rPr lang="en-US" dirty="0" smtClean="0"/>
              <a:t>18.270-293</a:t>
            </a:r>
            <a:endParaRPr lang="en-US" dirty="0"/>
          </a:p>
        </p:txBody>
      </p:sp>
      <p:pic>
        <p:nvPicPr>
          <p:cNvPr id="12290" name="Picture 2" descr="Detail of an Attic Red-figure skyphos, 440 BC, from Chiusi, by the Penelope Painter." title="Telemachus and Penelop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1066800"/>
            <a:ext cx="4003274" cy="3077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3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Quiz Question</a:t>
            </a:r>
            <a:endParaRPr lang="en-US" dirty="0">
              <a:solidFill>
                <a:srgbClr val="FF0000"/>
              </a:solidFill>
            </a:endParaRPr>
          </a:p>
        </p:txBody>
      </p:sp>
      <p:sp>
        <p:nvSpPr>
          <p:cNvPr id="3" name="Content Placeholder 2"/>
          <p:cNvSpPr>
            <a:spLocks noGrp="1"/>
          </p:cNvSpPr>
          <p:nvPr>
            <p:ph idx="1"/>
          </p:nvPr>
        </p:nvSpPr>
        <p:spPr/>
        <p:txBody>
          <a:bodyPr/>
          <a:lstStyle/>
          <a:p>
            <a:pPr marL="457200" indent="-457200">
              <a:buAutoNum type="arabicPeriod"/>
            </a:pPr>
            <a:r>
              <a:rPr lang="en-US" dirty="0" smtClean="0"/>
              <a:t>Which god or goddess appears to Odysseus when he wakes up on the beach at </a:t>
            </a:r>
            <a:r>
              <a:rPr lang="en-US" dirty="0" err="1" smtClean="0"/>
              <a:t>Ithaka</a:t>
            </a:r>
            <a:r>
              <a:rPr lang="en-US" dirty="0" smtClean="0"/>
              <a:t>?</a:t>
            </a:r>
          </a:p>
          <a:p>
            <a:pPr marL="457200" indent="-457200">
              <a:buFont typeface="+mj-lt"/>
              <a:buAutoNum type="alphaLcPeriod"/>
            </a:pPr>
            <a:r>
              <a:rPr lang="en-US" dirty="0" smtClean="0"/>
              <a:t>Athena</a:t>
            </a:r>
          </a:p>
          <a:p>
            <a:pPr marL="457200" indent="-457200">
              <a:buFont typeface="+mj-lt"/>
              <a:buAutoNum type="alphaLcPeriod"/>
            </a:pPr>
            <a:r>
              <a:rPr lang="en-US" dirty="0" smtClean="0"/>
              <a:t>Aphrodite</a:t>
            </a:r>
          </a:p>
          <a:p>
            <a:pPr marL="457200" indent="-457200">
              <a:buFont typeface="+mj-lt"/>
              <a:buAutoNum type="alphaLcPeriod"/>
            </a:pPr>
            <a:r>
              <a:rPr lang="en-US" dirty="0" smtClean="0"/>
              <a:t>Thetis</a:t>
            </a:r>
          </a:p>
          <a:p>
            <a:pPr marL="457200" indent="-457200">
              <a:buFont typeface="+mj-lt"/>
              <a:buAutoNum type="alphaLcPeriod"/>
            </a:pPr>
            <a:r>
              <a:rPr lang="en-US" dirty="0" smtClean="0"/>
              <a:t>Poseidon</a:t>
            </a:r>
          </a:p>
          <a:p>
            <a:pPr marL="0" indent="0">
              <a:buNone/>
            </a:pPr>
            <a:endParaRPr lang="en-US" dirty="0"/>
          </a:p>
        </p:txBody>
      </p:sp>
    </p:spTree>
    <p:extLst>
      <p:ext uri="{BB962C8B-B14F-4D97-AF65-F5344CB8AC3E}">
        <p14:creationId xmlns:p14="http://schemas.microsoft.com/office/powerpoint/2010/main" val="3804630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7848600" cy="1600200"/>
          </a:xfrm>
        </p:spPr>
        <p:txBody>
          <a:bodyPr>
            <a:normAutofit/>
          </a:bodyPr>
          <a:lstStyle/>
          <a:p>
            <a:r>
              <a:rPr lang="en-US" sz="4400" dirty="0" smtClean="0"/>
              <a:t>Penelope Confronts the Suitors</a:t>
            </a:r>
            <a:endParaRPr lang="en-US" sz="4400" dirty="0"/>
          </a:p>
        </p:txBody>
      </p:sp>
      <p:sp>
        <p:nvSpPr>
          <p:cNvPr id="3" name="Content Placeholder 2"/>
          <p:cNvSpPr>
            <a:spLocks noGrp="1"/>
          </p:cNvSpPr>
          <p:nvPr>
            <p:ph idx="1"/>
          </p:nvPr>
        </p:nvSpPr>
        <p:spPr>
          <a:xfrm>
            <a:off x="762000" y="685800"/>
            <a:ext cx="4648200" cy="3886200"/>
          </a:xfrm>
        </p:spPr>
        <p:txBody>
          <a:bodyPr>
            <a:normAutofit/>
          </a:bodyPr>
          <a:lstStyle/>
          <a:p>
            <a:pPr marL="0" indent="0">
              <a:buNone/>
            </a:pPr>
            <a:r>
              <a:rPr lang="en-US" sz="1600" dirty="0"/>
              <a:t>… wait for the beard to darken our boy’s cheek;</a:t>
            </a:r>
          </a:p>
          <a:p>
            <a:pPr marL="0" indent="0">
              <a:buNone/>
            </a:pPr>
            <a:r>
              <a:rPr lang="en-US" sz="1600" dirty="0"/>
              <a:t>Then marry whom you will, and move away.”…</a:t>
            </a:r>
          </a:p>
          <a:p>
            <a:pPr marL="0" indent="0">
              <a:buNone/>
            </a:pPr>
            <a:endParaRPr lang="en-US" sz="1600" dirty="0"/>
          </a:p>
          <a:p>
            <a:pPr marL="0" indent="0">
              <a:buNone/>
            </a:pPr>
            <a:r>
              <a:rPr lang="en-US" sz="1600" dirty="0"/>
              <a:t>How galling, too,</a:t>
            </a:r>
          </a:p>
          <a:p>
            <a:pPr marL="0" indent="0">
              <a:buNone/>
            </a:pPr>
            <a:r>
              <a:rPr lang="en-US" sz="1600" dirty="0"/>
              <a:t>To see newfangled manners in my suitors!</a:t>
            </a:r>
          </a:p>
          <a:p>
            <a:pPr marL="0" indent="0">
              <a:buNone/>
            </a:pPr>
            <a:r>
              <a:rPr lang="en-US" sz="1600" dirty="0"/>
              <a:t>Others who go to court a gentlewoman,</a:t>
            </a:r>
          </a:p>
          <a:p>
            <a:pPr marL="0" indent="0">
              <a:buNone/>
            </a:pPr>
            <a:r>
              <a:rPr lang="en-US" sz="1600" dirty="0"/>
              <a:t>Daughter of a rich house, if they are rivals,</a:t>
            </a:r>
          </a:p>
          <a:p>
            <a:pPr marL="0" indent="0">
              <a:buNone/>
            </a:pPr>
            <a:r>
              <a:rPr lang="en-US" sz="1600" dirty="0"/>
              <a:t>Bring their own beeves and sheep along; her friends</a:t>
            </a:r>
          </a:p>
          <a:p>
            <a:pPr marL="0" indent="0">
              <a:buNone/>
            </a:pPr>
            <a:r>
              <a:rPr lang="en-US" sz="1600" dirty="0"/>
              <a:t>Ought to be feasted, gifts are due to her;</a:t>
            </a:r>
          </a:p>
          <a:p>
            <a:pPr marL="0" indent="0">
              <a:buNone/>
            </a:pPr>
            <a:r>
              <a:rPr lang="en-US" sz="1600" dirty="0"/>
              <a:t>Would any dare to live at her expense?”</a:t>
            </a:r>
          </a:p>
          <a:p>
            <a:pPr marL="0" indent="0">
              <a:buNone/>
            </a:pPr>
            <a:endParaRPr lang="en-US" sz="1600" dirty="0"/>
          </a:p>
          <a:p>
            <a:pPr marL="0" indent="0">
              <a:buNone/>
            </a:pPr>
            <a:r>
              <a:rPr lang="en-US" sz="1600" dirty="0"/>
              <a:t>Odysseus’ heart laughed when he heard all this</a:t>
            </a:r>
            <a:r>
              <a:rPr lang="en-US" sz="1600" dirty="0" smtClean="0"/>
              <a:t>…</a:t>
            </a:r>
          </a:p>
          <a:p>
            <a:pPr marL="0" indent="0">
              <a:buNone/>
            </a:pPr>
            <a:r>
              <a:rPr lang="en-US" sz="1600" dirty="0" smtClean="0"/>
              <a:t>18.336-49</a:t>
            </a:r>
            <a:endParaRPr lang="en-US" sz="1600" dirty="0"/>
          </a:p>
        </p:txBody>
      </p:sp>
      <p:pic>
        <p:nvPicPr>
          <p:cNvPr id="13314" name="Picture 2" descr="Steppenwolf Theatre, Chicago, 2011-12 season." title="from production of Penelope, by Enda Walsh"/>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2525949"/>
            <a:ext cx="3845607"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4257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Quiz Question</a:t>
            </a:r>
            <a:endParaRPr lang="en-US"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4. How does </a:t>
            </a:r>
            <a:r>
              <a:rPr lang="en-US" dirty="0" err="1" smtClean="0"/>
              <a:t>Eurykleia</a:t>
            </a:r>
            <a:r>
              <a:rPr lang="en-US" dirty="0" smtClean="0"/>
              <a:t> recognize Odysseus?</a:t>
            </a:r>
          </a:p>
          <a:p>
            <a:pPr marL="457200" indent="-457200">
              <a:buFont typeface="+mj-lt"/>
              <a:buAutoNum type="alphaLcPeriod"/>
            </a:pPr>
            <a:r>
              <a:rPr lang="en-US" dirty="0" smtClean="0"/>
              <a:t>The ring on his finger</a:t>
            </a:r>
          </a:p>
          <a:p>
            <a:pPr marL="457200" indent="-457200">
              <a:buFont typeface="+mj-lt"/>
              <a:buAutoNum type="alphaLcPeriod"/>
            </a:pPr>
            <a:r>
              <a:rPr lang="en-US" dirty="0" smtClean="0"/>
              <a:t>The sandals on his feet</a:t>
            </a:r>
          </a:p>
          <a:p>
            <a:pPr marL="457200" indent="-457200">
              <a:buFont typeface="+mj-lt"/>
              <a:buAutoNum type="alphaLcPeriod"/>
            </a:pPr>
            <a:r>
              <a:rPr lang="en-US" dirty="0" smtClean="0"/>
              <a:t>The scar on his thigh</a:t>
            </a:r>
          </a:p>
          <a:p>
            <a:pPr marL="457200" indent="-457200">
              <a:buFont typeface="+mj-lt"/>
              <a:buAutoNum type="alphaLcPeriod"/>
            </a:pPr>
            <a:r>
              <a:rPr lang="en-US" dirty="0" smtClean="0"/>
              <a:t>The missing finger on his left hand</a:t>
            </a:r>
          </a:p>
        </p:txBody>
      </p:sp>
    </p:spTree>
    <p:extLst>
      <p:ext uri="{BB962C8B-B14F-4D97-AF65-F5344CB8AC3E}">
        <p14:creationId xmlns:p14="http://schemas.microsoft.com/office/powerpoint/2010/main" val="2544047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Penelope and the Disguised Odysseus</a:t>
            </a:r>
            <a:endParaRPr lang="en-US" dirty="0"/>
          </a:p>
        </p:txBody>
      </p:sp>
      <p:sp>
        <p:nvSpPr>
          <p:cNvPr id="3" name="Content Placeholder 2"/>
          <p:cNvSpPr>
            <a:spLocks noGrp="1"/>
          </p:cNvSpPr>
          <p:nvPr>
            <p:ph idx="1"/>
          </p:nvPr>
        </p:nvSpPr>
        <p:spPr/>
        <p:txBody>
          <a:bodyPr/>
          <a:lstStyle/>
          <a:p>
            <a:r>
              <a:rPr lang="en-US" dirty="0"/>
              <a:t>preparation for their later full recognition</a:t>
            </a:r>
          </a:p>
          <a:p>
            <a:r>
              <a:rPr lang="en-US" dirty="0"/>
              <a:t>Odysseus tests Penelope (and </a:t>
            </a:r>
            <a:r>
              <a:rPr lang="en-US" dirty="0" err="1"/>
              <a:t>Eurykleia</a:t>
            </a:r>
            <a:r>
              <a:rPr lang="en-US" dirty="0"/>
              <a:t>)</a:t>
            </a:r>
          </a:p>
          <a:p>
            <a:r>
              <a:rPr lang="en-US" dirty="0"/>
              <a:t>if Penelope recognizes Odysseus, she tests him</a:t>
            </a:r>
          </a:p>
        </p:txBody>
      </p:sp>
    </p:spTree>
    <p:extLst>
      <p:ext uri="{BB962C8B-B14F-4D97-AF65-F5344CB8AC3E}">
        <p14:creationId xmlns:p14="http://schemas.microsoft.com/office/powerpoint/2010/main" val="2625499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7620000" cy="1600200"/>
          </a:xfrm>
        </p:spPr>
        <p:txBody>
          <a:bodyPr>
            <a:normAutofit/>
          </a:bodyPr>
          <a:lstStyle/>
          <a:p>
            <a:r>
              <a:rPr lang="en-US" sz="4000" dirty="0" smtClean="0"/>
              <a:t>Odysseus’ Memories of Odysseus</a:t>
            </a:r>
            <a:endParaRPr lang="en-US" sz="4000"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t>“Lady, so long a time now lies between,</a:t>
            </a:r>
          </a:p>
          <a:p>
            <a:pPr marL="0" indent="0">
              <a:buNone/>
            </a:pPr>
            <a:r>
              <a:rPr lang="en-US" dirty="0"/>
              <a:t>It is hard to speak of it. Here is the twentieth year</a:t>
            </a:r>
          </a:p>
          <a:p>
            <a:pPr marL="0" indent="0">
              <a:buNone/>
            </a:pPr>
            <a:r>
              <a:rPr lang="en-US" dirty="0"/>
              <a:t>Since that man left the island of my father.</a:t>
            </a:r>
          </a:p>
          <a:p>
            <a:pPr marL="0" indent="0">
              <a:buNone/>
            </a:pPr>
            <a:r>
              <a:rPr lang="en-US" dirty="0"/>
              <a:t>But I shall tell what memory calls to mind.</a:t>
            </a:r>
          </a:p>
          <a:p>
            <a:pPr marL="0" indent="0">
              <a:buNone/>
            </a:pPr>
            <a:r>
              <a:rPr lang="en-US" dirty="0"/>
              <a:t>A purple cloak, and fleecy, he had on –</a:t>
            </a:r>
          </a:p>
          <a:p>
            <a:pPr marL="0" indent="0">
              <a:buNone/>
            </a:pPr>
            <a:r>
              <a:rPr lang="en-US" dirty="0"/>
              <a:t>A double thick one. Then, he wore a brooch</a:t>
            </a:r>
          </a:p>
          <a:p>
            <a:pPr marL="0" indent="0">
              <a:buNone/>
            </a:pPr>
            <a:r>
              <a:rPr lang="en-US" dirty="0"/>
              <a:t>Made of pure gold with twin tubes for the prongs,</a:t>
            </a:r>
          </a:p>
          <a:p>
            <a:pPr marL="0" indent="0">
              <a:buNone/>
            </a:pPr>
            <a:r>
              <a:rPr lang="en-US" dirty="0"/>
              <a:t>And on the face a work of art: a hunting dog</a:t>
            </a:r>
          </a:p>
          <a:p>
            <a:pPr marL="0" indent="0">
              <a:buNone/>
            </a:pPr>
            <a:r>
              <a:rPr lang="en-US" dirty="0"/>
              <a:t>Pinning a spotted fawn in agony</a:t>
            </a:r>
          </a:p>
          <a:p>
            <a:pPr marL="0" indent="0">
              <a:buNone/>
            </a:pPr>
            <a:r>
              <a:rPr lang="en-US" dirty="0"/>
              <a:t>Between his forepaws – wonderful to see</a:t>
            </a:r>
          </a:p>
          <a:p>
            <a:pPr marL="0" indent="0">
              <a:buNone/>
            </a:pPr>
            <a:r>
              <a:rPr lang="en-US" dirty="0"/>
              <a:t>How being gold, and nothing more, he bit</a:t>
            </a:r>
          </a:p>
          <a:p>
            <a:pPr marL="0" indent="0">
              <a:buNone/>
            </a:pPr>
            <a:r>
              <a:rPr lang="en-US" dirty="0"/>
              <a:t>The golden deer convulsed, with wild hooves flying.</a:t>
            </a:r>
          </a:p>
          <a:p>
            <a:pPr marL="0" indent="0">
              <a:buNone/>
            </a:pPr>
            <a:r>
              <a:rPr lang="en-US" dirty="0"/>
              <a:t>Odysseus’ shirt I noticed, too – a fine</a:t>
            </a:r>
          </a:p>
          <a:p>
            <a:pPr marL="0" indent="0">
              <a:buNone/>
            </a:pPr>
            <a:r>
              <a:rPr lang="en-US" dirty="0"/>
              <a:t>Closefitting tunic like dry onion skin,</a:t>
            </a:r>
          </a:p>
          <a:p>
            <a:pPr marL="0" indent="0">
              <a:buNone/>
            </a:pPr>
            <a:r>
              <a:rPr lang="en-US" dirty="0"/>
              <a:t>So soft it was, and shiny. Women there,</a:t>
            </a:r>
          </a:p>
          <a:p>
            <a:pPr marL="0" indent="0">
              <a:buNone/>
            </a:pPr>
            <a:r>
              <a:rPr lang="en-US" dirty="0"/>
              <a:t>Many of them, would cast their eyes on it</a:t>
            </a:r>
            <a:r>
              <a:rPr lang="en-US" dirty="0" smtClean="0"/>
              <a:t>.</a:t>
            </a:r>
          </a:p>
          <a:p>
            <a:pPr marL="0" indent="0">
              <a:buNone/>
            </a:pPr>
            <a:r>
              <a:rPr lang="en-US" dirty="0" smtClean="0"/>
              <a:t>19.262-70</a:t>
            </a:r>
            <a:endParaRPr lang="en-US" dirty="0"/>
          </a:p>
        </p:txBody>
      </p:sp>
      <p:pic>
        <p:nvPicPr>
          <p:cNvPr id="14338" name="Picture 2" descr="Francesco Primaticcio (1505-70)&#10;Wildenstein Collection, New York." title="Odysseus and Penelo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9198" y="1752600"/>
            <a:ext cx="3964878"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5399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7696200" cy="1600200"/>
          </a:xfrm>
        </p:spPr>
        <p:txBody>
          <a:bodyPr>
            <a:normAutofit/>
          </a:bodyPr>
          <a:lstStyle/>
          <a:p>
            <a:r>
              <a:rPr lang="en-US" sz="3200" dirty="0" smtClean="0"/>
              <a:t>Odysseus suggests Odysseus will return</a:t>
            </a:r>
            <a:endParaRPr lang="en-US" sz="3200" dirty="0"/>
          </a:p>
        </p:txBody>
      </p:sp>
      <p:sp>
        <p:nvSpPr>
          <p:cNvPr id="3" name="Content Placeholder 2"/>
          <p:cNvSpPr>
            <a:spLocks noGrp="1"/>
          </p:cNvSpPr>
          <p:nvPr>
            <p:ph idx="1"/>
          </p:nvPr>
        </p:nvSpPr>
        <p:spPr>
          <a:xfrm>
            <a:off x="762000" y="685800"/>
            <a:ext cx="4800600" cy="3886200"/>
          </a:xfrm>
        </p:spPr>
        <p:txBody>
          <a:bodyPr>
            <a:normAutofit/>
          </a:bodyPr>
          <a:lstStyle/>
          <a:p>
            <a:pPr marL="0" indent="0">
              <a:buNone/>
            </a:pPr>
            <a:r>
              <a:rPr lang="en-US" sz="1800" dirty="0"/>
              <a:t>You see, then, he is alive and well, and headed</a:t>
            </a:r>
          </a:p>
          <a:p>
            <a:pPr marL="0" indent="0">
              <a:buNone/>
            </a:pPr>
            <a:r>
              <a:rPr lang="en-US" sz="1800" dirty="0"/>
              <a:t>Homeward now, no more to be abroad</a:t>
            </a:r>
          </a:p>
          <a:p>
            <a:pPr marL="0" indent="0">
              <a:buNone/>
            </a:pPr>
            <a:r>
              <a:rPr lang="en-US" sz="1800" dirty="0"/>
              <a:t>Far from his island, his dear wife and son,</a:t>
            </a:r>
          </a:p>
          <a:p>
            <a:pPr marL="0" indent="0">
              <a:buNone/>
            </a:pPr>
            <a:r>
              <a:rPr lang="en-US" sz="1800" dirty="0"/>
              <a:t>Here is my sworn word for it. Witness this,</a:t>
            </a:r>
          </a:p>
          <a:p>
            <a:pPr marL="0" indent="0">
              <a:buNone/>
            </a:pPr>
            <a:r>
              <a:rPr lang="en-US" sz="1800" dirty="0"/>
              <a:t>God of the zenith, noblest of the gods,</a:t>
            </a:r>
          </a:p>
          <a:p>
            <a:pPr marL="0" indent="0">
              <a:buNone/>
            </a:pPr>
            <a:r>
              <a:rPr lang="en-US" sz="1800" dirty="0"/>
              <a:t>And Lord Odysseus’ </a:t>
            </a:r>
            <a:r>
              <a:rPr lang="en-US" sz="1800" dirty="0" err="1"/>
              <a:t>hearthfire</a:t>
            </a:r>
            <a:r>
              <a:rPr lang="en-US" sz="1800" dirty="0"/>
              <a:t>, now before me:</a:t>
            </a:r>
          </a:p>
          <a:p>
            <a:pPr marL="0" indent="0">
              <a:buNone/>
            </a:pPr>
            <a:r>
              <a:rPr lang="en-US" sz="1800" dirty="0"/>
              <a:t>I swear these things shall turn out as I say.</a:t>
            </a:r>
          </a:p>
          <a:p>
            <a:pPr marL="0" indent="0">
              <a:buNone/>
            </a:pPr>
            <a:r>
              <a:rPr lang="en-US" sz="1800" dirty="0"/>
              <a:t>Between this present dark and one day’s ebb,</a:t>
            </a:r>
          </a:p>
          <a:p>
            <a:pPr marL="0" indent="0">
              <a:buNone/>
            </a:pPr>
            <a:r>
              <a:rPr lang="en-US" sz="1800" dirty="0"/>
              <a:t>After the wane, before the crescent moon,</a:t>
            </a:r>
          </a:p>
          <a:p>
            <a:pPr marL="0" indent="0">
              <a:buNone/>
            </a:pPr>
            <a:r>
              <a:rPr lang="en-US" sz="1800" dirty="0"/>
              <a:t>Odysseus will come.”</a:t>
            </a:r>
          </a:p>
          <a:p>
            <a:pPr marL="0" indent="0">
              <a:buNone/>
            </a:pPr>
            <a:r>
              <a:rPr lang="en-US" sz="1800" dirty="0"/>
              <a:t>19. 353-362</a:t>
            </a:r>
          </a:p>
        </p:txBody>
      </p:sp>
      <p:pic>
        <p:nvPicPr>
          <p:cNvPr id="15362" name="Picture 2" descr="Artist  &#10;Johann Heinrich Wilhelm Tischbein (1751–1829) Link back to Creator infobox template wikidata:Q213973&#10;Title  &#10;Deutsch: Odysseus und Penelope&#10;English: Odysseus and Penelope&#10;Français : Ulysse et Pénélope&#10;Date  1802&#10;Medium  oil on canvas" title="Odysseus and Penelo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2819400"/>
            <a:ext cx="3663706"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3047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Scar….</a:t>
            </a:r>
            <a:endParaRPr lang="en-US" dirty="0"/>
          </a:p>
        </p:txBody>
      </p:sp>
      <p:sp>
        <p:nvSpPr>
          <p:cNvPr id="3" name="Content Placeholder 2"/>
          <p:cNvSpPr>
            <a:spLocks noGrp="1"/>
          </p:cNvSpPr>
          <p:nvPr>
            <p:ph idx="1"/>
          </p:nvPr>
        </p:nvSpPr>
        <p:spPr>
          <a:xfrm>
            <a:off x="533400" y="685800"/>
            <a:ext cx="4648200" cy="3810000"/>
          </a:xfrm>
        </p:spPr>
        <p:txBody>
          <a:bodyPr>
            <a:normAutofit fontScale="70000" lnSpcReduction="20000"/>
          </a:bodyPr>
          <a:lstStyle/>
          <a:p>
            <a:pPr marL="0" indent="0">
              <a:buNone/>
            </a:pPr>
            <a:r>
              <a:rPr lang="en-US" dirty="0"/>
              <a:t>Then he kept still, while the old nurse filled up</a:t>
            </a:r>
          </a:p>
          <a:p>
            <a:pPr marL="0" indent="0">
              <a:buNone/>
            </a:pPr>
            <a:r>
              <a:rPr lang="en-US" dirty="0"/>
              <a:t>Her basin glittering in firelight; she poured</a:t>
            </a:r>
          </a:p>
          <a:p>
            <a:pPr marL="0" indent="0">
              <a:buNone/>
            </a:pPr>
            <a:r>
              <a:rPr lang="en-US" dirty="0"/>
              <a:t>Cold water in, then hot. But Lord Odysseus</a:t>
            </a:r>
          </a:p>
          <a:p>
            <a:pPr marL="0" indent="0">
              <a:buNone/>
            </a:pPr>
            <a:r>
              <a:rPr lang="en-US" dirty="0"/>
              <a:t>Whirled suddenly from the fire to face the dark.</a:t>
            </a:r>
          </a:p>
          <a:p>
            <a:pPr marL="0" indent="0">
              <a:buNone/>
            </a:pPr>
            <a:r>
              <a:rPr lang="en-US" dirty="0"/>
              <a:t>The scar: he had forgotten that. She must not </a:t>
            </a:r>
          </a:p>
          <a:p>
            <a:pPr marL="0" indent="0">
              <a:buNone/>
            </a:pPr>
            <a:r>
              <a:rPr lang="en-US" dirty="0"/>
              <a:t>Handle his scarred thigh, or the game was up.</a:t>
            </a:r>
          </a:p>
          <a:p>
            <a:pPr marL="0" indent="0">
              <a:buNone/>
            </a:pPr>
            <a:r>
              <a:rPr lang="en-US" dirty="0"/>
              <a:t>But when she bared her lord’s leg, bending near,</a:t>
            </a:r>
          </a:p>
          <a:p>
            <a:pPr marL="0" indent="0">
              <a:buNone/>
            </a:pPr>
            <a:r>
              <a:rPr lang="en-US" dirty="0"/>
              <a:t>She knew the groove at once. An old wound</a:t>
            </a:r>
          </a:p>
          <a:p>
            <a:pPr marL="0" indent="0">
              <a:buNone/>
            </a:pPr>
            <a:r>
              <a:rPr lang="en-US" dirty="0"/>
              <a:t>A boar’s white tusk inflicted, on Parnassos </a:t>
            </a:r>
          </a:p>
          <a:p>
            <a:pPr marL="0" indent="0">
              <a:buNone/>
            </a:pPr>
            <a:r>
              <a:rPr lang="en-US" dirty="0"/>
              <a:t>Years ago. He had gone hunting there</a:t>
            </a:r>
            <a:r>
              <a:rPr lang="en-US" dirty="0" smtClean="0"/>
              <a:t>…</a:t>
            </a:r>
          </a:p>
          <a:p>
            <a:pPr marL="0" indent="0">
              <a:buNone/>
            </a:pPr>
            <a:r>
              <a:rPr lang="en-US" dirty="0" smtClean="0"/>
              <a:t>19.451-62</a:t>
            </a:r>
            <a:endParaRPr lang="en-US" dirty="0"/>
          </a:p>
        </p:txBody>
      </p:sp>
      <p:pic>
        <p:nvPicPr>
          <p:cNvPr id="16386" name="Picture 2" descr="Detail of an Attic Red-figure skyphos, 440 BC, from Chiusi, by the Penelope Painter. Washing of Odysseus' feet. " title="Eurykleia washing Odysseus' fe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244229"/>
            <a:ext cx="3629025" cy="433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7519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a:t>
            </a:r>
            <a:endParaRPr lang="en-US" dirty="0"/>
          </a:p>
        </p:txBody>
      </p:sp>
      <p:sp>
        <p:nvSpPr>
          <p:cNvPr id="3" name="Content Placeholder 2"/>
          <p:cNvSpPr>
            <a:spLocks noGrp="1"/>
          </p:cNvSpPr>
          <p:nvPr>
            <p:ph idx="1"/>
          </p:nvPr>
        </p:nvSpPr>
        <p:spPr>
          <a:xfrm>
            <a:off x="762000" y="685800"/>
            <a:ext cx="7543800" cy="2895600"/>
          </a:xfrm>
        </p:spPr>
        <p:txBody>
          <a:bodyPr>
            <a:normAutofit fontScale="85000" lnSpcReduction="20000"/>
          </a:bodyPr>
          <a:lstStyle/>
          <a:p>
            <a:pPr marL="0" indent="0">
              <a:buNone/>
            </a:pPr>
            <a:r>
              <a:rPr lang="en-US" dirty="0"/>
              <a:t>This was the scar the old nurse recognized;</a:t>
            </a:r>
          </a:p>
          <a:p>
            <a:pPr marL="0" indent="0">
              <a:buNone/>
            </a:pPr>
            <a:r>
              <a:rPr lang="en-US" dirty="0"/>
              <a:t>She traced it under her spread hands, then let go,</a:t>
            </a:r>
          </a:p>
          <a:p>
            <a:pPr marL="0" indent="0">
              <a:buNone/>
            </a:pPr>
            <a:r>
              <a:rPr lang="en-US" dirty="0"/>
              <a:t>And into the basin fell the lower leg</a:t>
            </a:r>
          </a:p>
          <a:p>
            <a:pPr marL="0" indent="0">
              <a:buNone/>
            </a:pPr>
            <a:r>
              <a:rPr lang="en-US" dirty="0"/>
              <a:t>Making the bronze clang, sloshing the water out.</a:t>
            </a:r>
          </a:p>
          <a:p>
            <a:pPr marL="0" indent="0">
              <a:buNone/>
            </a:pPr>
            <a:r>
              <a:rPr lang="en-US" dirty="0"/>
              <a:t>Then joy and anguish seized her heart; her eyes</a:t>
            </a:r>
          </a:p>
          <a:p>
            <a:pPr marL="0" indent="0">
              <a:buNone/>
            </a:pPr>
            <a:r>
              <a:rPr lang="en-US" dirty="0"/>
              <a:t>Filled up with tears; her throat closed, and she whispered,</a:t>
            </a:r>
          </a:p>
          <a:p>
            <a:pPr marL="0" indent="0">
              <a:buNone/>
            </a:pPr>
            <a:r>
              <a:rPr lang="en-US" dirty="0"/>
              <a:t>With hand held out to touch his chin: “Oh yes!</a:t>
            </a:r>
          </a:p>
          <a:p>
            <a:pPr marL="0" indent="0">
              <a:buNone/>
            </a:pPr>
            <a:r>
              <a:rPr lang="en-US" dirty="0"/>
              <a:t>You are Odysseus</a:t>
            </a:r>
            <a:r>
              <a:rPr lang="en-US" dirty="0" smtClean="0"/>
              <a:t>!</a:t>
            </a:r>
          </a:p>
          <a:p>
            <a:pPr marL="0" indent="0">
              <a:buNone/>
            </a:pPr>
            <a:r>
              <a:rPr lang="en-US" dirty="0" smtClean="0"/>
              <a:t>19.542-50</a:t>
            </a:r>
            <a:endParaRPr lang="en-US" dirty="0"/>
          </a:p>
        </p:txBody>
      </p:sp>
      <p:pic>
        <p:nvPicPr>
          <p:cNvPr id="17410" name="Picture 2" descr="Roman terracotta plaque" title="Odysseus silencing Eurykle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2172" y="3048000"/>
            <a:ext cx="4285553"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224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Penelope’s Dream</a:t>
            </a:r>
            <a:endParaRPr lang="en-US" dirty="0"/>
          </a:p>
        </p:txBody>
      </p:sp>
      <p:sp>
        <p:nvSpPr>
          <p:cNvPr id="3" name="Content Placeholder 2"/>
          <p:cNvSpPr>
            <a:spLocks noGrp="1"/>
          </p:cNvSpPr>
          <p:nvPr>
            <p:ph idx="1"/>
          </p:nvPr>
        </p:nvSpPr>
        <p:spPr>
          <a:xfrm>
            <a:off x="762000" y="685800"/>
            <a:ext cx="3962400" cy="4572000"/>
          </a:xfrm>
        </p:spPr>
        <p:txBody>
          <a:bodyPr>
            <a:normAutofit fontScale="55000" lnSpcReduction="20000"/>
          </a:bodyPr>
          <a:lstStyle/>
          <a:p>
            <a:pPr marL="0" indent="0">
              <a:buNone/>
            </a:pPr>
            <a:r>
              <a:rPr lang="en-US" dirty="0"/>
              <a:t>Interpret me this dream: From a water’s edge</a:t>
            </a:r>
          </a:p>
          <a:p>
            <a:pPr marL="0" indent="0">
              <a:buNone/>
            </a:pPr>
            <a:r>
              <a:rPr lang="en-US" dirty="0"/>
              <a:t>Twenty fat geese have come to feed on grain</a:t>
            </a:r>
          </a:p>
          <a:p>
            <a:pPr marL="0" indent="0">
              <a:buNone/>
            </a:pPr>
            <a:r>
              <a:rPr lang="en-US" dirty="0"/>
              <a:t>Beside my house. And I delight to see them.</a:t>
            </a:r>
          </a:p>
          <a:p>
            <a:pPr marL="0" indent="0">
              <a:buNone/>
            </a:pPr>
            <a:r>
              <a:rPr lang="en-US" dirty="0"/>
              <a:t>But now a mountain eagle with great wings</a:t>
            </a:r>
          </a:p>
          <a:p>
            <a:pPr marL="0" indent="0">
              <a:buNone/>
            </a:pPr>
            <a:r>
              <a:rPr lang="en-US" dirty="0"/>
              <a:t>And crooked beak storms in to break their necks</a:t>
            </a:r>
          </a:p>
          <a:p>
            <a:pPr marL="0" indent="0">
              <a:buNone/>
            </a:pPr>
            <a:r>
              <a:rPr lang="en-US" dirty="0"/>
              <a:t>And strew their bodies here. Away he soars</a:t>
            </a:r>
          </a:p>
          <a:p>
            <a:pPr marL="0" indent="0">
              <a:buNone/>
            </a:pPr>
            <a:r>
              <a:rPr lang="en-US" dirty="0"/>
              <a:t>Into the bright sky, and I cry aloud –</a:t>
            </a:r>
          </a:p>
          <a:p>
            <a:pPr marL="0" indent="0">
              <a:buNone/>
            </a:pPr>
            <a:r>
              <a:rPr lang="en-US" dirty="0"/>
              <a:t>All this in dream – I wail and round me gather</a:t>
            </a:r>
          </a:p>
          <a:p>
            <a:pPr marL="0" indent="0">
              <a:buNone/>
            </a:pPr>
            <a:r>
              <a:rPr lang="en-US" dirty="0"/>
              <a:t>Softly braided </a:t>
            </a:r>
            <a:r>
              <a:rPr lang="en-US" dirty="0" err="1"/>
              <a:t>Akhaian</a:t>
            </a:r>
            <a:r>
              <a:rPr lang="en-US" dirty="0"/>
              <a:t> women mourning</a:t>
            </a:r>
          </a:p>
          <a:p>
            <a:pPr marL="0" indent="0">
              <a:buNone/>
            </a:pPr>
            <a:r>
              <a:rPr lang="en-US" dirty="0"/>
              <a:t>Because the eagle killed my geese. Then down</a:t>
            </a:r>
          </a:p>
          <a:p>
            <a:pPr marL="0" indent="0">
              <a:buNone/>
            </a:pPr>
            <a:r>
              <a:rPr lang="en-US" dirty="0"/>
              <a:t>Out of the sky he drops to a cornice beam</a:t>
            </a:r>
          </a:p>
          <a:p>
            <a:pPr marL="0" indent="0">
              <a:buNone/>
            </a:pPr>
            <a:r>
              <a:rPr lang="en-US" dirty="0"/>
              <a:t>With mortal voice telling me not to weep.</a:t>
            </a:r>
          </a:p>
          <a:p>
            <a:pPr marL="0" indent="0">
              <a:buNone/>
            </a:pPr>
            <a:r>
              <a:rPr lang="en-US" dirty="0"/>
              <a:t>‘Be glad,’ says he, ‘renowned </a:t>
            </a:r>
            <a:r>
              <a:rPr lang="en-US" dirty="0" err="1"/>
              <a:t>Ikarios</a:t>
            </a:r>
            <a:r>
              <a:rPr lang="en-US" dirty="0"/>
              <a:t>’ daughter:</a:t>
            </a:r>
          </a:p>
          <a:p>
            <a:pPr marL="0" indent="0">
              <a:buNone/>
            </a:pPr>
            <a:r>
              <a:rPr lang="en-US" dirty="0"/>
              <a:t>Here is no dream but something real as day,</a:t>
            </a:r>
          </a:p>
          <a:p>
            <a:pPr marL="0" indent="0">
              <a:buNone/>
            </a:pPr>
            <a:r>
              <a:rPr lang="en-US" dirty="0"/>
              <a:t>Something about to happen. All those geese</a:t>
            </a:r>
          </a:p>
          <a:p>
            <a:pPr marL="0" indent="0">
              <a:buNone/>
            </a:pPr>
            <a:r>
              <a:rPr lang="en-US" dirty="0"/>
              <a:t>Were suitors, and the bird was I. See now, </a:t>
            </a:r>
          </a:p>
          <a:p>
            <a:pPr marL="0" indent="0">
              <a:buNone/>
            </a:pPr>
            <a:r>
              <a:rPr lang="en-US" dirty="0"/>
              <a:t>I am no eagle but your lord come back </a:t>
            </a:r>
          </a:p>
          <a:p>
            <a:pPr marL="0" indent="0">
              <a:buNone/>
            </a:pPr>
            <a:r>
              <a:rPr lang="en-US" dirty="0"/>
              <a:t>To bring inglorious death upon them all!’</a:t>
            </a:r>
          </a:p>
          <a:p>
            <a:pPr marL="0" indent="0">
              <a:buNone/>
            </a:pPr>
            <a:r>
              <a:rPr lang="en-US" dirty="0"/>
              <a:t>As he said this, my honeyed slumber left me.</a:t>
            </a:r>
          </a:p>
          <a:p>
            <a:pPr marL="0" indent="0">
              <a:buNone/>
            </a:pPr>
            <a:r>
              <a:rPr lang="en-US" dirty="0"/>
              <a:t>Peering through half-shut eyes, I saw the geese</a:t>
            </a:r>
          </a:p>
          <a:p>
            <a:pPr marL="0" indent="0">
              <a:buNone/>
            </a:pPr>
            <a:r>
              <a:rPr lang="en-US" dirty="0"/>
              <a:t>In hall, still feeding at the self-same trough</a:t>
            </a:r>
            <a:r>
              <a:rPr lang="en-US" dirty="0" smtClean="0"/>
              <a:t>.”</a:t>
            </a:r>
          </a:p>
          <a:p>
            <a:pPr marL="0" indent="0">
              <a:buNone/>
            </a:pPr>
            <a:r>
              <a:rPr lang="en-US" dirty="0" smtClean="0"/>
              <a:t>19.621-41</a:t>
            </a:r>
            <a:endParaRPr lang="en-US" dirty="0"/>
          </a:p>
        </p:txBody>
      </p:sp>
      <p:pic>
        <p:nvPicPr>
          <p:cNvPr id="18434" name="Picture 2" descr="&#10;ORBIANA OLIVETO&#10; &#10;&#10;A suite of nineteen drawings by James McGarrell, made and printed in the monotype medium on the intaglio press of the Ligurian Study Center for the Arts and Humanities at Bogliasco Italy in March and April of 2003. They derive from close study of the olive orchards there and a recent rereading of Homer's Odyssey although they were not made from direct observation of the former, nor are they to be viewed as illustrations of the latter.&#10;&#10;The nineteen short prose poems written to accompany them are by the distinguished poet, Rosanna Warren. Her most recent volume of poetry, Departure, was published by W.W. Norton in 2003.&#10;&#10;4. Penelope's Dream.&#10;&#10;Through the wall and window the boughs grope, finger&#10;the massive darkness in her bedroom, pry into the&#10;dream, which creaks open and releases a spasm of&#10;starlight. Her son's safety will be woven of such&#10;glimmering. But the lost husband? That story requires&#10;a different tong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447800"/>
            <a:ext cx="4307814" cy="3224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9593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7696200" cy="1600200"/>
          </a:xfrm>
        </p:spPr>
        <p:txBody>
          <a:bodyPr>
            <a:normAutofit/>
          </a:bodyPr>
          <a:lstStyle/>
          <a:p>
            <a:r>
              <a:rPr lang="en-US" sz="4000" dirty="0" smtClean="0"/>
              <a:t>Disguised Odysseus responds</a:t>
            </a:r>
            <a:endParaRPr lang="en-US" sz="4000" dirty="0"/>
          </a:p>
        </p:txBody>
      </p:sp>
      <p:sp>
        <p:nvSpPr>
          <p:cNvPr id="3" name="Content Placeholder 2"/>
          <p:cNvSpPr>
            <a:spLocks noGrp="1"/>
          </p:cNvSpPr>
          <p:nvPr>
            <p:ph idx="1"/>
          </p:nvPr>
        </p:nvSpPr>
        <p:spPr>
          <a:xfrm>
            <a:off x="762000" y="685800"/>
            <a:ext cx="7543800" cy="2057400"/>
          </a:xfrm>
        </p:spPr>
        <p:txBody>
          <a:bodyPr>
            <a:normAutofit lnSpcReduction="10000"/>
          </a:bodyPr>
          <a:lstStyle/>
          <a:p>
            <a:pPr marL="0" indent="0">
              <a:buNone/>
            </a:pPr>
            <a:r>
              <a:rPr lang="en-US" dirty="0"/>
              <a:t>My dear, how can you choose to read the dream</a:t>
            </a:r>
          </a:p>
          <a:p>
            <a:pPr marL="0" indent="0">
              <a:buNone/>
            </a:pPr>
            <a:r>
              <a:rPr lang="en-US" dirty="0"/>
              <a:t>Differently? Has not Odysseus himself</a:t>
            </a:r>
          </a:p>
          <a:p>
            <a:pPr marL="0" indent="0">
              <a:buNone/>
            </a:pPr>
            <a:r>
              <a:rPr lang="en-US" dirty="0"/>
              <a:t>Shown you what is to come? Death to the suitors,</a:t>
            </a:r>
          </a:p>
          <a:p>
            <a:pPr marL="0" indent="0">
              <a:buNone/>
            </a:pPr>
            <a:r>
              <a:rPr lang="en-US" dirty="0"/>
              <a:t>Sure death, too. Not one escapes his doom.”</a:t>
            </a:r>
          </a:p>
          <a:p>
            <a:pPr marL="0" indent="0">
              <a:buNone/>
            </a:pPr>
            <a:r>
              <a:rPr lang="en-US" dirty="0"/>
              <a:t>19. 644-647</a:t>
            </a:r>
          </a:p>
        </p:txBody>
      </p:sp>
      <p:pic>
        <p:nvPicPr>
          <p:cNvPr id="19458" name="Picture 2" descr="Bela Csikos, 1864-1931" title="Penelo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590800"/>
            <a:ext cx="5016137"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5749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Penelope responds back</a:t>
            </a:r>
            <a:endParaRPr lang="en-US" dirty="0"/>
          </a:p>
        </p:txBody>
      </p:sp>
      <p:sp>
        <p:nvSpPr>
          <p:cNvPr id="3" name="Content Placeholder 2"/>
          <p:cNvSpPr>
            <a:spLocks noGrp="1"/>
          </p:cNvSpPr>
          <p:nvPr>
            <p:ph idx="1"/>
          </p:nvPr>
        </p:nvSpPr>
        <p:spPr>
          <a:xfrm>
            <a:off x="762000" y="685800"/>
            <a:ext cx="5867400" cy="2362200"/>
          </a:xfrm>
        </p:spPr>
        <p:txBody>
          <a:bodyPr>
            <a:normAutofit fontScale="62500" lnSpcReduction="20000"/>
          </a:bodyPr>
          <a:lstStyle/>
          <a:p>
            <a:pPr marL="0" indent="0">
              <a:buNone/>
            </a:pPr>
            <a:r>
              <a:rPr lang="en-US" dirty="0"/>
              <a:t>Two gates for ghostly dreams there are: one gateway</a:t>
            </a:r>
          </a:p>
          <a:p>
            <a:pPr marL="0" indent="0">
              <a:buNone/>
            </a:pPr>
            <a:r>
              <a:rPr lang="en-US" dirty="0"/>
              <a:t>Of honest horn, and one of ivory.</a:t>
            </a:r>
          </a:p>
          <a:p>
            <a:pPr marL="0" indent="0">
              <a:buNone/>
            </a:pPr>
            <a:r>
              <a:rPr lang="en-US" dirty="0"/>
              <a:t>Issuing by the ivory gate are dreams</a:t>
            </a:r>
          </a:p>
          <a:p>
            <a:pPr marL="0" indent="0">
              <a:buNone/>
            </a:pPr>
            <a:r>
              <a:rPr lang="en-US" dirty="0"/>
              <a:t>Of glimmering illusion, fantasies,</a:t>
            </a:r>
          </a:p>
          <a:p>
            <a:pPr marL="0" indent="0">
              <a:buNone/>
            </a:pPr>
            <a:r>
              <a:rPr lang="en-US" dirty="0"/>
              <a:t>But those that come through solid polished horn</a:t>
            </a:r>
          </a:p>
          <a:p>
            <a:pPr marL="0" indent="0">
              <a:buNone/>
            </a:pPr>
            <a:r>
              <a:rPr lang="en-US" dirty="0"/>
              <a:t>May be borne out, if mortals only know them.</a:t>
            </a:r>
          </a:p>
          <a:p>
            <a:pPr marL="0" indent="0">
              <a:buNone/>
            </a:pPr>
            <a:r>
              <a:rPr lang="en-US" dirty="0"/>
              <a:t>I doubt it came by horn, my fearful dream – </a:t>
            </a:r>
          </a:p>
          <a:p>
            <a:pPr marL="0" indent="0">
              <a:buNone/>
            </a:pPr>
            <a:r>
              <a:rPr lang="en-US" dirty="0"/>
              <a:t>Too good to be true, that, for my son and me</a:t>
            </a:r>
            <a:r>
              <a:rPr lang="en-US" dirty="0" smtClean="0"/>
              <a:t>.</a:t>
            </a:r>
          </a:p>
          <a:p>
            <a:pPr marL="0" indent="0">
              <a:buNone/>
            </a:pPr>
            <a:r>
              <a:rPr lang="en-US" dirty="0" smtClean="0"/>
              <a:t>19.652-9</a:t>
            </a:r>
          </a:p>
        </p:txBody>
      </p:sp>
      <p:pic>
        <p:nvPicPr>
          <p:cNvPr id="20482" name="Picture 2" descr="Untitled (detail), 2013, fired steel and porcelain.&#10;From Angel Otero at Lehmann Maupin. Gates of Horn and Ivory. 12 September – 2 November 2013. 540 West 26th Street, New York" title="untitled pain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9574" y="2286000"/>
            <a:ext cx="4524375" cy="313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7884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Quiz Question</a:t>
            </a:r>
            <a:endParaRPr lang="en-US"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2. Who is </a:t>
            </a:r>
            <a:r>
              <a:rPr lang="en-US" dirty="0" err="1" smtClean="0"/>
              <a:t>Eumaios</a:t>
            </a:r>
            <a:r>
              <a:rPr lang="en-US" dirty="0" smtClean="0"/>
              <a:t>?</a:t>
            </a:r>
          </a:p>
          <a:p>
            <a:pPr marL="457200" indent="-457200">
              <a:buFont typeface="+mj-lt"/>
              <a:buAutoNum type="alphaLcPeriod"/>
            </a:pPr>
            <a:r>
              <a:rPr lang="en-US" dirty="0" smtClean="0"/>
              <a:t>A loyal swineherd</a:t>
            </a:r>
          </a:p>
          <a:p>
            <a:pPr marL="457200" indent="-457200">
              <a:buFont typeface="+mj-lt"/>
              <a:buAutoNum type="alphaLcPeriod"/>
            </a:pPr>
            <a:r>
              <a:rPr lang="en-US" dirty="0" smtClean="0"/>
              <a:t>One of the suitors</a:t>
            </a:r>
          </a:p>
          <a:p>
            <a:pPr marL="457200" indent="-457200">
              <a:buFont typeface="+mj-lt"/>
              <a:buAutoNum type="alphaLcPeriod"/>
            </a:pPr>
            <a:r>
              <a:rPr lang="en-US" dirty="0" smtClean="0"/>
              <a:t>A disloyal goatherd</a:t>
            </a:r>
          </a:p>
          <a:p>
            <a:pPr marL="457200" indent="-457200">
              <a:buFont typeface="+mj-lt"/>
              <a:buAutoNum type="alphaLcPeriod"/>
            </a:pPr>
            <a:r>
              <a:rPr lang="en-US" dirty="0" smtClean="0"/>
              <a:t>Telemachus’ long-lost brother</a:t>
            </a:r>
            <a:endParaRPr lang="en-US" dirty="0"/>
          </a:p>
        </p:txBody>
      </p:sp>
    </p:spTree>
    <p:extLst>
      <p:ext uri="{BB962C8B-B14F-4D97-AF65-F5344CB8AC3E}">
        <p14:creationId xmlns:p14="http://schemas.microsoft.com/office/powerpoint/2010/main" val="29074908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More Thing…</a:t>
            </a:r>
            <a:endParaRPr lang="en-US" dirty="0"/>
          </a:p>
        </p:txBody>
      </p:sp>
      <p:sp>
        <p:nvSpPr>
          <p:cNvPr id="3" name="Content Placeholder 2"/>
          <p:cNvSpPr>
            <a:spLocks noGrp="1"/>
          </p:cNvSpPr>
          <p:nvPr>
            <p:ph idx="1"/>
          </p:nvPr>
        </p:nvSpPr>
        <p:spPr>
          <a:xfrm>
            <a:off x="762000" y="685800"/>
            <a:ext cx="7543800" cy="2895600"/>
          </a:xfrm>
        </p:spPr>
        <p:txBody>
          <a:bodyPr>
            <a:normAutofit lnSpcReduction="10000"/>
          </a:bodyPr>
          <a:lstStyle/>
          <a:p>
            <a:pPr marL="0" indent="0">
              <a:buNone/>
            </a:pPr>
            <a:r>
              <a:rPr lang="en-US" dirty="0"/>
              <a:t>I shall decree a contest for the day.</a:t>
            </a:r>
          </a:p>
          <a:p>
            <a:pPr marL="0" indent="0">
              <a:buNone/>
            </a:pPr>
            <a:r>
              <a:rPr lang="en-US" dirty="0"/>
              <a:t>We have twelve axe heads. In his time, my lord</a:t>
            </a:r>
          </a:p>
          <a:p>
            <a:pPr marL="0" indent="0">
              <a:buNone/>
            </a:pPr>
            <a:r>
              <a:rPr lang="en-US" dirty="0"/>
              <a:t>Could line them up, all twelve, at intervals</a:t>
            </a:r>
          </a:p>
          <a:p>
            <a:pPr marL="0" indent="0">
              <a:buNone/>
            </a:pPr>
            <a:r>
              <a:rPr lang="en-US" dirty="0"/>
              <a:t>Like a ship’s ribbing; then he’d back away</a:t>
            </a:r>
          </a:p>
          <a:p>
            <a:pPr marL="0" indent="0">
              <a:buNone/>
            </a:pPr>
            <a:r>
              <a:rPr lang="en-US" dirty="0"/>
              <a:t>A long way off and whip an arrow through.</a:t>
            </a:r>
          </a:p>
          <a:p>
            <a:pPr marL="0" indent="0">
              <a:buNone/>
            </a:pPr>
            <a:r>
              <a:rPr lang="en-US" dirty="0"/>
              <a:t>Now I’ll impose this trial on the suitors</a:t>
            </a:r>
            <a:r>
              <a:rPr lang="en-US" dirty="0" smtClean="0"/>
              <a:t>.</a:t>
            </a:r>
          </a:p>
          <a:p>
            <a:pPr marL="0" indent="0">
              <a:buNone/>
            </a:pPr>
            <a:r>
              <a:rPr lang="en-US" dirty="0" smtClean="0"/>
              <a:t>19.663-8</a:t>
            </a:r>
            <a:endParaRPr lang="en-US" dirty="0"/>
          </a:p>
        </p:txBody>
      </p:sp>
      <p:pic>
        <p:nvPicPr>
          <p:cNvPr id="21506" name="Picture 2" title="illustration of possible arrangement of the ax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3163702"/>
            <a:ext cx="5238750" cy="2198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4815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Quiz Question</a:t>
            </a:r>
            <a:endParaRPr lang="en-US"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5. What animals appear in Penelope’s dream?</a:t>
            </a:r>
          </a:p>
          <a:p>
            <a:pPr marL="457200" indent="-457200">
              <a:buFont typeface="+mj-lt"/>
              <a:buAutoNum type="alphaLcPeriod"/>
            </a:pPr>
            <a:r>
              <a:rPr lang="en-US" dirty="0" smtClean="0"/>
              <a:t>Twenty geese and an eagle</a:t>
            </a:r>
          </a:p>
          <a:p>
            <a:pPr marL="457200" indent="-457200">
              <a:buFont typeface="+mj-lt"/>
              <a:buAutoNum type="alphaLcPeriod"/>
            </a:pPr>
            <a:r>
              <a:rPr lang="en-US" dirty="0" smtClean="0"/>
              <a:t>Twelve boars and a lion</a:t>
            </a:r>
          </a:p>
          <a:p>
            <a:pPr marL="457200" indent="-457200">
              <a:buFont typeface="+mj-lt"/>
              <a:buAutoNum type="alphaLcPeriod"/>
            </a:pPr>
            <a:r>
              <a:rPr lang="en-US" dirty="0" smtClean="0"/>
              <a:t>Five partridges and a cat</a:t>
            </a:r>
          </a:p>
          <a:p>
            <a:pPr marL="457200" indent="-457200">
              <a:buFont typeface="+mj-lt"/>
              <a:buAutoNum type="alphaLcPeriod"/>
            </a:pPr>
            <a:r>
              <a:rPr lang="en-US" dirty="0" smtClean="0"/>
              <a:t>Sixteen dolphins and </a:t>
            </a:r>
            <a:r>
              <a:rPr lang="en-US" smtClean="0"/>
              <a:t>a shark</a:t>
            </a:r>
            <a:endParaRPr lang="en-US" dirty="0"/>
          </a:p>
        </p:txBody>
      </p:sp>
    </p:spTree>
    <p:extLst>
      <p:ext uri="{BB962C8B-B14F-4D97-AF65-F5344CB8AC3E}">
        <p14:creationId xmlns:p14="http://schemas.microsoft.com/office/powerpoint/2010/main" val="3059743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7543800" cy="1600200"/>
          </a:xfrm>
        </p:spPr>
        <p:txBody>
          <a:bodyPr>
            <a:normAutofit fontScale="90000"/>
          </a:bodyPr>
          <a:lstStyle/>
          <a:p>
            <a:r>
              <a:rPr lang="en-US" dirty="0" smtClean="0"/>
              <a:t>The second half of the poem</a:t>
            </a:r>
            <a:endParaRPr lang="en-US" dirty="0"/>
          </a:p>
        </p:txBody>
      </p:sp>
      <p:sp>
        <p:nvSpPr>
          <p:cNvPr id="3" name="Content Placeholder 2"/>
          <p:cNvSpPr>
            <a:spLocks noGrp="1"/>
          </p:cNvSpPr>
          <p:nvPr>
            <p:ph idx="1"/>
          </p:nvPr>
        </p:nvSpPr>
        <p:spPr/>
        <p:txBody>
          <a:bodyPr/>
          <a:lstStyle/>
          <a:p>
            <a:pPr marL="0" indent="0">
              <a:buNone/>
            </a:pPr>
            <a:r>
              <a:rPr lang="en-US" dirty="0" smtClean="0"/>
              <a:t>Odysseus arrives home exactly half-way through the </a:t>
            </a:r>
            <a:r>
              <a:rPr lang="en-US" i="1" dirty="0" smtClean="0"/>
              <a:t>Odyssey</a:t>
            </a:r>
            <a:r>
              <a:rPr lang="en-US" dirty="0" smtClean="0"/>
              <a:t>, at the start of Book 13. </a:t>
            </a:r>
          </a:p>
          <a:p>
            <a:pPr marL="0" indent="0">
              <a:buNone/>
            </a:pPr>
            <a:r>
              <a:rPr lang="en-US" dirty="0" smtClean="0"/>
              <a:t>Physical </a:t>
            </a:r>
            <a:r>
              <a:rPr lang="en-US" i="1" dirty="0" err="1" smtClean="0"/>
              <a:t>nostos</a:t>
            </a:r>
            <a:r>
              <a:rPr lang="en-US" dirty="0" smtClean="0"/>
              <a:t>, in other words, is only half the story.</a:t>
            </a:r>
          </a:p>
          <a:p>
            <a:pPr marL="0" indent="0">
              <a:buNone/>
            </a:pPr>
            <a:r>
              <a:rPr lang="en-US" dirty="0" smtClean="0"/>
              <a:t>Now he has to make it real.</a:t>
            </a:r>
            <a:endParaRPr lang="en-US" dirty="0"/>
          </a:p>
        </p:txBody>
      </p:sp>
    </p:spTree>
    <p:extLst>
      <p:ext uri="{BB962C8B-B14F-4D97-AF65-F5344CB8AC3E}">
        <p14:creationId xmlns:p14="http://schemas.microsoft.com/office/powerpoint/2010/main" val="3769378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7543800" cy="1600200"/>
          </a:xfrm>
        </p:spPr>
        <p:txBody>
          <a:bodyPr>
            <a:normAutofit fontScale="90000"/>
          </a:bodyPr>
          <a:lstStyle/>
          <a:p>
            <a:r>
              <a:rPr lang="en-US" dirty="0" smtClean="0"/>
              <a:t>What we think </a:t>
            </a:r>
            <a:r>
              <a:rPr lang="en-US" i="1" dirty="0" err="1" smtClean="0"/>
              <a:t>nostos</a:t>
            </a:r>
            <a:r>
              <a:rPr lang="en-US" dirty="0" smtClean="0"/>
              <a:t>  is like</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pic>
        <p:nvPicPr>
          <p:cNvPr id="1026" name="Picture 2" descr="http://i.dailymail.co.uk/i/pix/2014/10/21/1413897440491_wps_74_Dorothy_JPG.jpg" title="Dorothy in the Wizard of Oz: &quot;There's no place like hom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037" y="685800"/>
            <a:ext cx="541972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624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a:t>
            </a:r>
            <a:r>
              <a:rPr lang="en-US" i="1" dirty="0" err="1" smtClean="0"/>
              <a:t>nostos</a:t>
            </a:r>
            <a:r>
              <a:rPr lang="en-US" dirty="0" smtClean="0"/>
              <a:t>  is really like</a:t>
            </a:r>
            <a:endParaRPr lang="en-US" dirty="0"/>
          </a:p>
        </p:txBody>
      </p:sp>
      <p:pic>
        <p:nvPicPr>
          <p:cNvPr id="1026" name="Picture 2" descr="film directed by Mira Nair in 1995." title="poster for &quot;The Perez Family&quo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53000" y="457200"/>
            <a:ext cx="3219450" cy="4829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81000" y="990600"/>
            <a:ext cx="4038600" cy="3046988"/>
          </a:xfrm>
          <a:prstGeom prst="rect">
            <a:avLst/>
          </a:prstGeom>
          <a:noFill/>
        </p:spPr>
        <p:txBody>
          <a:bodyPr wrap="square" rtlCol="0">
            <a:spAutoFit/>
          </a:bodyPr>
          <a:lstStyle/>
          <a:p>
            <a:r>
              <a:rPr lang="en-US" sz="2400" i="1" dirty="0" smtClean="0"/>
              <a:t>The Perez Family</a:t>
            </a:r>
            <a:r>
              <a:rPr lang="en-US" sz="2400" dirty="0" smtClean="0"/>
              <a:t>  </a:t>
            </a:r>
          </a:p>
          <a:p>
            <a:r>
              <a:rPr lang="en-US" sz="2400" dirty="0" smtClean="0"/>
              <a:t>(Mira Nair, dir.) 1995</a:t>
            </a:r>
          </a:p>
          <a:p>
            <a:endParaRPr lang="en-US" sz="2400" i="1" dirty="0" smtClean="0"/>
          </a:p>
          <a:p>
            <a:r>
              <a:rPr lang="en-US" sz="2400" dirty="0" smtClean="0"/>
              <a:t>Couples who marry very young, and are separated for twenty years, don’t necessarily find it easy to reunite.</a:t>
            </a:r>
            <a:endParaRPr lang="en-US" sz="2400" dirty="0"/>
          </a:p>
          <a:p>
            <a:endParaRPr lang="en-US" sz="2400" i="1" dirty="0"/>
          </a:p>
        </p:txBody>
      </p:sp>
    </p:spTree>
    <p:extLst>
      <p:ext uri="{BB962C8B-B14F-4D97-AF65-F5344CB8AC3E}">
        <p14:creationId xmlns:p14="http://schemas.microsoft.com/office/powerpoint/2010/main" val="3975665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Odysseus Returns Home</a:t>
            </a:r>
            <a:endParaRPr lang="en-US" dirty="0"/>
          </a:p>
        </p:txBody>
      </p:sp>
      <p:sp>
        <p:nvSpPr>
          <p:cNvPr id="3" name="Content Placeholder 2"/>
          <p:cNvSpPr>
            <a:spLocks noGrp="1"/>
          </p:cNvSpPr>
          <p:nvPr>
            <p:ph idx="1"/>
          </p:nvPr>
        </p:nvSpPr>
        <p:spPr>
          <a:xfrm>
            <a:off x="762000" y="685800"/>
            <a:ext cx="4495800" cy="3276600"/>
          </a:xfrm>
        </p:spPr>
        <p:txBody>
          <a:bodyPr>
            <a:normAutofit/>
          </a:bodyPr>
          <a:lstStyle/>
          <a:p>
            <a:pPr marL="0" indent="0">
              <a:buNone/>
            </a:pPr>
            <a:r>
              <a:rPr lang="en-US" sz="1600" dirty="0"/>
              <a:t>Meanwhile, on his island,</a:t>
            </a:r>
          </a:p>
          <a:p>
            <a:pPr marL="0" indent="0">
              <a:buNone/>
            </a:pPr>
            <a:r>
              <a:rPr lang="en-US" sz="1600" dirty="0"/>
              <a:t>His father’s shore, that kingly man, Odysseus,</a:t>
            </a:r>
          </a:p>
          <a:p>
            <a:pPr marL="0" indent="0">
              <a:buNone/>
            </a:pPr>
            <a:r>
              <a:rPr lang="en-US" sz="1600" dirty="0"/>
              <a:t>Awoke, but could not tell what land it was</a:t>
            </a:r>
          </a:p>
          <a:p>
            <a:pPr marL="0" indent="0">
              <a:buNone/>
            </a:pPr>
            <a:r>
              <a:rPr lang="en-US" sz="1600" dirty="0"/>
              <a:t>After so many years away; moreover,</a:t>
            </a:r>
          </a:p>
          <a:p>
            <a:pPr marL="0" indent="0">
              <a:buNone/>
            </a:pPr>
            <a:r>
              <a:rPr lang="en-US" sz="1600" dirty="0"/>
              <a:t>Pallas Athena, Zeus’ daughter, poured</a:t>
            </a:r>
          </a:p>
          <a:p>
            <a:pPr marL="0" indent="0">
              <a:buNone/>
            </a:pPr>
            <a:r>
              <a:rPr lang="en-US" sz="1600" dirty="0"/>
              <a:t>A grey mist all around him, hiding him</a:t>
            </a:r>
          </a:p>
          <a:p>
            <a:pPr marL="0" indent="0">
              <a:buNone/>
            </a:pPr>
            <a:r>
              <a:rPr lang="en-US" sz="1600" dirty="0"/>
              <a:t>From common sight – for she had things to tell him</a:t>
            </a:r>
          </a:p>
          <a:p>
            <a:pPr marL="0" indent="0">
              <a:buNone/>
            </a:pPr>
            <a:r>
              <a:rPr lang="en-US" sz="1600" dirty="0"/>
              <a:t>And wished no one to know him, wife or townsmen,</a:t>
            </a:r>
          </a:p>
          <a:p>
            <a:pPr marL="0" indent="0">
              <a:buNone/>
            </a:pPr>
            <a:r>
              <a:rPr lang="en-US" sz="1600" dirty="0"/>
              <a:t>Before the suitors paid up for their crimes.</a:t>
            </a:r>
          </a:p>
          <a:p>
            <a:pPr marL="0" indent="0">
              <a:buNone/>
            </a:pPr>
            <a:r>
              <a:rPr lang="en-US" sz="1600" dirty="0"/>
              <a:t>13.236-244</a:t>
            </a:r>
          </a:p>
        </p:txBody>
      </p:sp>
      <p:pic>
        <p:nvPicPr>
          <p:cNvPr id="2050" name="Picture 2" descr="Henry Flaxman illustration&#10;" title="Phaeacians laying Odysseus down on the shores of Itha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993004"/>
            <a:ext cx="3590924" cy="2417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3952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Odysseus and Athena</a:t>
            </a:r>
            <a:endParaRPr lang="en-US" dirty="0"/>
          </a:p>
        </p:txBody>
      </p:sp>
      <p:sp>
        <p:nvSpPr>
          <p:cNvPr id="3" name="Content Placeholder 2"/>
          <p:cNvSpPr>
            <a:spLocks noGrp="1"/>
          </p:cNvSpPr>
          <p:nvPr>
            <p:ph idx="1"/>
          </p:nvPr>
        </p:nvSpPr>
        <p:spPr>
          <a:xfrm>
            <a:off x="762000" y="685800"/>
            <a:ext cx="4953000" cy="3200400"/>
          </a:xfrm>
        </p:spPr>
        <p:txBody>
          <a:bodyPr>
            <a:normAutofit/>
          </a:bodyPr>
          <a:lstStyle/>
          <a:p>
            <a:pPr marL="0" indent="0">
              <a:buNone/>
            </a:pPr>
            <a:r>
              <a:rPr lang="en-US" sz="1800" dirty="0"/>
              <a:t>“Whoever gets around you  must be sharp</a:t>
            </a:r>
          </a:p>
          <a:p>
            <a:pPr marL="0" indent="0">
              <a:buNone/>
            </a:pPr>
            <a:r>
              <a:rPr lang="en-US" sz="1800" dirty="0"/>
              <a:t>And guileful as a snake; even a god</a:t>
            </a:r>
          </a:p>
          <a:p>
            <a:pPr marL="0" indent="0">
              <a:buNone/>
            </a:pPr>
            <a:r>
              <a:rPr lang="en-US" sz="1800" dirty="0"/>
              <a:t>Might bow to you in ways of dissimulation.</a:t>
            </a:r>
          </a:p>
          <a:p>
            <a:pPr marL="0" indent="0">
              <a:buNone/>
            </a:pPr>
            <a:r>
              <a:rPr lang="en-US" sz="1800" dirty="0"/>
              <a:t>You! You chameleon!</a:t>
            </a:r>
          </a:p>
          <a:p>
            <a:pPr marL="0" indent="0">
              <a:buNone/>
            </a:pPr>
            <a:r>
              <a:rPr lang="en-US" sz="1800" dirty="0"/>
              <a:t>Bottomless bag of tricks! Here in your own country</a:t>
            </a:r>
          </a:p>
          <a:p>
            <a:pPr marL="0" indent="0">
              <a:buNone/>
            </a:pPr>
            <a:r>
              <a:rPr lang="en-US" sz="1800" dirty="0"/>
              <a:t>Would you not give your stratagems a rest</a:t>
            </a:r>
          </a:p>
          <a:p>
            <a:pPr marL="0" indent="0">
              <a:buNone/>
            </a:pPr>
            <a:r>
              <a:rPr lang="en-US" sz="1800" dirty="0"/>
              <a:t>Or stop spellbinding for an instant?”</a:t>
            </a:r>
          </a:p>
          <a:p>
            <a:pPr marL="0" indent="0">
              <a:buNone/>
            </a:pPr>
            <a:r>
              <a:rPr lang="en-US" sz="1800" dirty="0"/>
              <a:t>13. 371-377</a:t>
            </a:r>
          </a:p>
        </p:txBody>
      </p:sp>
      <p:pic>
        <p:nvPicPr>
          <p:cNvPr id="3074" name="Picture 2" descr="Greek red-figure vase painting&#10;" title="Athena and Odysse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545" y="1295400"/>
            <a:ext cx="3043583"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2185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Odysseus and </a:t>
            </a:r>
            <a:r>
              <a:rPr lang="en-US" dirty="0" err="1" smtClean="0"/>
              <a:t>Eumaios</a:t>
            </a:r>
            <a:endParaRPr lang="en-US" dirty="0"/>
          </a:p>
        </p:txBody>
      </p:sp>
      <p:sp>
        <p:nvSpPr>
          <p:cNvPr id="3" name="Content Placeholder 2"/>
          <p:cNvSpPr>
            <a:spLocks noGrp="1"/>
          </p:cNvSpPr>
          <p:nvPr>
            <p:ph idx="1"/>
          </p:nvPr>
        </p:nvSpPr>
        <p:spPr>
          <a:xfrm>
            <a:off x="762000" y="685800"/>
            <a:ext cx="5486400" cy="2286000"/>
          </a:xfrm>
        </p:spPr>
        <p:txBody>
          <a:bodyPr>
            <a:normAutofit/>
          </a:bodyPr>
          <a:lstStyle/>
          <a:p>
            <a:pPr marL="0" indent="0">
              <a:buNone/>
            </a:pPr>
            <a:r>
              <a:rPr lang="en-US" sz="1800" dirty="0"/>
              <a:t>Rudeness to a stranger is not decency,</a:t>
            </a:r>
          </a:p>
          <a:p>
            <a:pPr marL="0" indent="0">
              <a:buNone/>
            </a:pPr>
            <a:r>
              <a:rPr lang="en-US" sz="1800" dirty="0"/>
              <a:t>Poor though he may be, poorer than you. All wanderers</a:t>
            </a:r>
          </a:p>
          <a:p>
            <a:pPr marL="0" indent="0">
              <a:buNone/>
            </a:pPr>
            <a:r>
              <a:rPr lang="en-US" sz="1800" dirty="0"/>
              <a:t>And beggars come from Zeus. What we can give</a:t>
            </a:r>
          </a:p>
          <a:p>
            <a:pPr marL="0" indent="0">
              <a:buNone/>
            </a:pPr>
            <a:r>
              <a:rPr lang="en-US" sz="1800" dirty="0"/>
              <a:t>Is slight but well-meant – all we dare.</a:t>
            </a:r>
          </a:p>
          <a:p>
            <a:pPr marL="0" indent="0">
              <a:buNone/>
            </a:pPr>
            <a:r>
              <a:rPr lang="en-US" sz="1800" dirty="0"/>
              <a:t>14. 68-71</a:t>
            </a:r>
          </a:p>
        </p:txBody>
      </p:sp>
      <p:pic>
        <p:nvPicPr>
          <p:cNvPr id="4098" name="Picture 2" descr="(1929), oil on canvas&#10;48 x 38 in. (121.9 x 96.5 cm.)&#10;illustration from:&#10;Palmer, George Herbert, trans., The Odyssey of Homer. Cambridge: Houghton Mifflin Company (1929).&#10;D. M. Fine Collection, Texas Tech University" title="Eumaeus the Swineherd, by N.C. Wye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828800"/>
            <a:ext cx="2671611"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68527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0.0&quot;&gt;&lt;object type=&quot;1&quot; unique_id=&quot;10001&quot;&gt;&lt;object type=&quot;8&quot; unique_id=&quot;10932&quot;&gt;&lt;/object&gt;&lt;object type=&quot;2&quot; unique_id=&quot;10933&quot;&gt;&lt;object type=&quot;3&quot; unique_id=&quot;10934&quot;&gt;&lt;property id=&quot;20148&quot; value=&quot;5&quot;/&gt;&lt;property id=&quot;20300&quot; value=&quot;Slide 1 - &amp;quot;CLAS 220 Introduction to Classical Mythology&amp;quot;&quot;/&gt;&lt;property id=&quot;20307&quot; value=&quot;257&quot;/&gt;&lt;/object&gt;&lt;object type=&quot;3&quot; unique_id=&quot;13990&quot;&gt;&lt;property id=&quot;20148&quot; value=&quot;5&quot;/&gt;&lt;property id=&quot;20300&quot; value=&quot;Slide 4 - &amp;quot;The second half of the poem&amp;quot;&quot;/&gt;&lt;property id=&quot;20307&quot; value=&quot;325&quot;/&gt;&lt;/object&gt;&lt;object type=&quot;3&quot; unique_id=&quot;13991&quot;&gt;&lt;property id=&quot;20148&quot; value=&quot;5&quot;/&gt;&lt;property id=&quot;20300&quot; value=&quot;Slide 5 - &amp;quot;What we think nostos  is like&amp;quot;&quot;/&gt;&lt;property id=&quot;20307&quot; value=&quot;326&quot;/&gt;&lt;/object&gt;&lt;object type=&quot;3&quot; unique_id=&quot;13992&quot;&gt;&lt;property id=&quot;20148&quot; value=&quot;5&quot;/&gt;&lt;property id=&quot;20300&quot; value=&quot;Slide 6 - &amp;quot;What nostos  is really like&amp;quot;&quot;/&gt;&lt;property id=&quot;20307&quot; value=&quot;327&quot;/&gt;&lt;/object&gt;&lt;object type=&quot;3&quot; unique_id=&quot;14043&quot;&gt;&lt;property id=&quot;20148&quot; value=&quot;5&quot;/&gt;&lt;property id=&quot;20300&quot; value=&quot;Slide 7 - &amp;quot;Odysseus Returns Home&amp;quot;&quot;/&gt;&lt;property id=&quot;20307&quot; value=&quot;328&quot;/&gt;&lt;/object&gt;&lt;object type=&quot;3&quot; unique_id=&quot;14044&quot;&gt;&lt;property id=&quot;20148&quot; value=&quot;5&quot;/&gt;&lt;property id=&quot;20300&quot; value=&quot;Slide 8 - &amp;quot;Odysseus and Athena&amp;quot;&quot;/&gt;&lt;property id=&quot;20307&quot; value=&quot;329&quot;/&gt;&lt;/object&gt;&lt;object type=&quot;3&quot; unique_id=&quot;14045&quot;&gt;&lt;property id=&quot;20148&quot; value=&quot;5&quot;/&gt;&lt;property id=&quot;20300&quot; value=&quot;Slide 9 - &amp;quot;Odysseus and Eumaios&amp;quot;&quot;/&gt;&lt;property id=&quot;20307&quot; value=&quot;330&quot;/&gt;&lt;/object&gt;&lt;object type=&quot;3&quot; unique_id=&quot;14098&quot;&gt;&lt;property id=&quot;20148&quot; value=&quot;5&quot;/&gt;&lt;property id=&quot;20300&quot; value=&quot;Slide 10 - &amp;quot;Odysseus Lies, and Lies, and Lies…&amp;quot;&quot;/&gt;&lt;property id=&quot;20307&quot; value=&quot;331&quot;/&gt;&lt;/object&gt;&lt;object type=&quot;3&quot; unique_id=&quot;14099&quot;&gt;&lt;property id=&quot;20148&quot; value=&quot;5&quot;/&gt;&lt;property id=&quot;20300&quot; value=&quot;Slide 11 - &amp;quot;Theoklymenos speaks to Telemakhos &amp;quot;&quot;/&gt;&lt;property id=&quot;20307&quot; value=&quot;332&quot;/&gt;&lt;/object&gt;&lt;object type=&quot;3&quot; unique_id=&quot;14205&quot;&gt;&lt;property id=&quot;20148&quot; value=&quot;5&quot;/&gt;&lt;property id=&quot;20300&quot; value=&quot;Slide 12 - &amp;quot;Father and Son Reunite&amp;quot;&quot;/&gt;&lt;property id=&quot;20307&quot; value=&quot;333&quot;/&gt;&lt;/object&gt;&lt;object type=&quot;3&quot; unique_id=&quot;14206&quot;&gt;&lt;property id=&quot;20148&quot; value=&quot;5&quot;/&gt;&lt;property id=&quot;20300&quot; value=&quot;Slide 13 - &amp;quot;Books 17-18: Odysseus tested in his own home&amp;quot;&quot;/&gt;&lt;property id=&quot;20307&quot; value=&quot;334&quot;/&gt;&lt;/object&gt;&lt;object type=&quot;3&quot; unique_id=&quot;14207&quot;&gt;&lt;property id=&quot;20148&quot; value=&quot;5&quot;/&gt;&lt;property id=&quot;20300&quot; value=&quot;Slide 15 - &amp;quot;Melanthius&amp;quot;&quot;/&gt;&lt;property id=&quot;20307&quot; value=&quot;335&quot;/&gt;&lt;/object&gt;&lt;object type=&quot;3&quot; unique_id=&quot;14316&quot;&gt;&lt;property id=&quot;20148&quot; value=&quot;5&quot;/&gt;&lt;property id=&quot;20300&quot; value=&quot;Slide 16 - &amp;quot;Dogs always know&amp;quot;&quot;/&gt;&lt;property id=&quot;20307&quot; value=&quot;336&quot;/&gt;&lt;/object&gt;&lt;object type=&quot;3&quot; unique_id=&quot;14317&quot;&gt;&lt;property id=&quot;20148&quot; value=&quot;5&quot;/&gt;&lt;property id=&quot;20300&quot; value=&quot;Slide 17 - &amp;quot;Suitors Behaving Badly&amp;quot;&quot;/&gt;&lt;property id=&quot;20307&quot; value=&quot;337&quot;/&gt;&lt;/object&gt;&lt;object type=&quot;3&quot; unique_id=&quot;14438&quot;&gt;&lt;property id=&quot;20148&quot; value=&quot;5&quot;/&gt;&lt;property id=&quot;20300&quot; value=&quot;Slide 18 - &amp;quot;Fight! Fight! Fight!&amp;quot;&quot;/&gt;&lt;property id=&quot;20307&quot; value=&quot;338&quot;/&gt;&lt;/object&gt;&lt;object type=&quot;3&quot; unique_id=&quot;14439&quot;&gt;&lt;property id=&quot;20148&quot; value=&quot;5&quot;/&gt;&lt;property id=&quot;20300&quot; value=&quot;Slide 19 - &amp;quot;Mother and Son&amp;quot;&quot;/&gt;&lt;property id=&quot;20307&quot; value=&quot;339&quot;/&gt;&lt;/object&gt;&lt;object type=&quot;3&quot; unique_id=&quot;14506&quot;&gt;&lt;property id=&quot;20148&quot; value=&quot;5&quot;/&gt;&lt;property id=&quot;20300&quot; value=&quot;Slide 20 - &amp;quot;Penelope Confronts the Suitors&amp;quot;&quot;/&gt;&lt;property id=&quot;20307&quot; value=&quot;340&quot;/&gt;&lt;/object&gt;&lt;object type=&quot;3&quot; unique_id=&quot;14576&quot;&gt;&lt;property id=&quot;20148&quot; value=&quot;5&quot;/&gt;&lt;property id=&quot;20300&quot; value=&quot;Slide 22 - &amp;quot;Penelope and the Disguised Odysseus&amp;quot;&quot;/&gt;&lt;property id=&quot;20307&quot; value=&quot;341&quot;/&gt;&lt;/object&gt;&lt;object type=&quot;3&quot; unique_id=&quot;14649&quot;&gt;&lt;property id=&quot;20148&quot; value=&quot;5&quot;/&gt;&lt;property id=&quot;20300&quot; value=&quot;Slide 23 - &amp;quot;Odysseus’ Memories of Odysseus&amp;quot;&quot;/&gt;&lt;property id=&quot;20307&quot; value=&quot;342&quot;/&gt;&lt;/object&gt;&lt;object type=&quot;3&quot; unique_id=&quot;14725&quot;&gt;&lt;property id=&quot;20148&quot; value=&quot;5&quot;/&gt;&lt;property id=&quot;20300&quot; value=&quot;Slide 24 - &amp;quot;Odysseus suggests Odysseus will return&amp;quot;&quot;/&gt;&lt;property id=&quot;20307&quot; value=&quot;343&quot;/&gt;&lt;/object&gt;&lt;object type=&quot;3&quot; unique_id=&quot;14830&quot;&gt;&lt;property id=&quot;20148&quot; value=&quot;5&quot;/&gt;&lt;property id=&quot;20300&quot; value=&quot;Slide 25 - &amp;quot;The Scar….&amp;quot;&quot;/&gt;&lt;property id=&quot;20307&quot; value=&quot;344&quot;/&gt;&lt;/object&gt;&lt;object type=&quot;3&quot; unique_id=&quot;14831&quot;&gt;&lt;property id=&quot;20148&quot; value=&quot;5&quot;/&gt;&lt;property id=&quot;20300&quot; value=&quot;Slide 26 - &amp;quot;continued&amp;quot;&quot;/&gt;&lt;property id=&quot;20307&quot; value=&quot;345&quot;/&gt;&lt;/object&gt;&lt;object type=&quot;3&quot; unique_id=&quot;14916&quot;&gt;&lt;property id=&quot;20148&quot; value=&quot;5&quot;/&gt;&lt;property id=&quot;20300&quot; value=&quot;Slide 27 - &amp;quot;Penelope’s Dream&amp;quot;&quot;/&gt;&lt;property id=&quot;20307&quot; value=&quot;346&quot;/&gt;&lt;/object&gt;&lt;object type=&quot;3&quot; unique_id=&quot;15004&quot;&gt;&lt;property id=&quot;20148&quot; value=&quot;5&quot;/&gt;&lt;property id=&quot;20300&quot; value=&quot;Slide 28 - &amp;quot;Disguised Odysseus responds&amp;quot;&quot;/&gt;&lt;property id=&quot;20307&quot; value=&quot;347&quot;/&gt;&lt;/object&gt;&lt;object type=&quot;3&quot; unique_id=&quot;15125&quot;&gt;&lt;property id=&quot;20148&quot; value=&quot;5&quot;/&gt;&lt;property id=&quot;20300&quot; value=&quot;Slide 29 - &amp;quot;Penelope responds back&amp;quot;&quot;/&gt;&lt;property id=&quot;20307&quot; value=&quot;348&quot;/&gt;&lt;/object&gt;&lt;object type=&quot;3&quot; unique_id=&quot;15126&quot;&gt;&lt;property id=&quot;20148&quot; value=&quot;5&quot;/&gt;&lt;property id=&quot;20300&quot; value=&quot;Slide 30 - &amp;quot;One More Thing…&amp;quot;&quot;/&gt;&lt;property id=&quot;20307&quot; value=&quot;349&quot;/&gt;&lt;/object&gt;&lt;object type=&quot;3&quot; unique_id=&quot;15647&quot;&gt;&lt;property id=&quot;20148&quot; value=&quot;5&quot;/&gt;&lt;property id=&quot;20300&quot; value=&quot;Slide 2 - &amp;quot;Quiz Question&amp;quot;&quot;/&gt;&lt;property id=&quot;20307&quot; value=&quot;351&quot;/&gt;&lt;/object&gt;&lt;object type=&quot;3&quot; unique_id=&quot;15648&quot;&gt;&lt;property id=&quot;20148&quot; value=&quot;5&quot;/&gt;&lt;property id=&quot;20300&quot; value=&quot;Slide 3 - &amp;quot;Quiz Question&amp;quot;&quot;/&gt;&lt;property id=&quot;20307&quot; value=&quot;352&quot;/&gt;&lt;/object&gt;&lt;object type=&quot;3&quot; unique_id=&quot;15649&quot;&gt;&lt;property id=&quot;20148&quot; value=&quot;5&quot;/&gt;&lt;property id=&quot;20300&quot; value=&quot;Slide 14 - &amp;quot;Quiz Question&amp;quot;&quot;/&gt;&lt;property id=&quot;20307&quot; value=&quot;353&quot;/&gt;&lt;/object&gt;&lt;object type=&quot;3&quot; unique_id=&quot;15650&quot;&gt;&lt;property id=&quot;20148&quot; value=&quot;5&quot;/&gt;&lt;property id=&quot;20300&quot; value=&quot;Slide 21 - &amp;quot;Quiz Question&amp;quot;&quot;/&gt;&lt;property id=&quot;20307&quot; value=&quot;354&quot;/&gt;&lt;/object&gt;&lt;object type=&quot;3&quot; unique_id=&quot;15762&quot;&gt;&lt;property id=&quot;20148&quot; value=&quot;5&quot;/&gt;&lt;property id=&quot;20300&quot; value=&quot;Slide 31 - &amp;quot;Quiz Question&amp;quot;&quot;/&gt;&lt;property id=&quot;20307&quot; value=&quot;355&quot;/&gt;&lt;/object&gt;&lt;/object&gt;&lt;/object&gt;&lt;/database&gt;"/>
  <p:tag name="SECTOMILLISECCONVERTED"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e1">
  <a:themeElements>
    <a:clrScheme name="Custom 1">
      <a:dk1>
        <a:sysClr val="windowText" lastClr="000000"/>
      </a:dk1>
      <a:lt1>
        <a:sysClr val="window" lastClr="FFFFFF"/>
      </a:lt1>
      <a:dk2>
        <a:srgbClr val="303030"/>
      </a:dk2>
      <a:lt2>
        <a:srgbClr val="DEDEE0"/>
      </a:lt2>
      <a:accent1>
        <a:srgbClr val="4D000B"/>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2376</TotalTime>
  <Words>2264</Words>
  <Application>Microsoft Office PowerPoint</Application>
  <PresentationFormat>On-screen Show (4:3)</PresentationFormat>
  <Paragraphs>295</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宋体</vt:lpstr>
      <vt:lpstr>Arial</vt:lpstr>
      <vt:lpstr>Impact</vt:lpstr>
      <vt:lpstr>Times New Roman</vt:lpstr>
      <vt:lpstr>Theme1</vt:lpstr>
      <vt:lpstr>CLAS 220 Introduction to Classical Mythology</vt:lpstr>
      <vt:lpstr>Quiz Question</vt:lpstr>
      <vt:lpstr>Quiz Question</vt:lpstr>
      <vt:lpstr>The second half of the poem</vt:lpstr>
      <vt:lpstr>What we think nostos  is like</vt:lpstr>
      <vt:lpstr>What nostos  is really like</vt:lpstr>
      <vt:lpstr>Odysseus Returns Home</vt:lpstr>
      <vt:lpstr>Odysseus and Athena</vt:lpstr>
      <vt:lpstr>Odysseus and Eumaios</vt:lpstr>
      <vt:lpstr>Odysseus Lies, and Lies, and Lies…</vt:lpstr>
      <vt:lpstr>Theoklymenos speaks to Telemakhos </vt:lpstr>
      <vt:lpstr>Father and Son Reunite</vt:lpstr>
      <vt:lpstr>Books 17-18: Odysseus tested in his own home</vt:lpstr>
      <vt:lpstr>Quiz Question</vt:lpstr>
      <vt:lpstr>Melanthius</vt:lpstr>
      <vt:lpstr>Dogs always know</vt:lpstr>
      <vt:lpstr>Suitors Behaving Badly</vt:lpstr>
      <vt:lpstr>Fight! Fight! Fight!</vt:lpstr>
      <vt:lpstr>Mother and Son</vt:lpstr>
      <vt:lpstr>Penelope Confronts the Suitors</vt:lpstr>
      <vt:lpstr>Quiz Question</vt:lpstr>
      <vt:lpstr>Penelope and the Disguised Odysseus</vt:lpstr>
      <vt:lpstr>Odysseus’ Memories of Odysseus</vt:lpstr>
      <vt:lpstr>Odysseus suggests Odysseus will return</vt:lpstr>
      <vt:lpstr>The Scar….</vt:lpstr>
      <vt:lpstr>continued</vt:lpstr>
      <vt:lpstr>Penelope’s Dream</vt:lpstr>
      <vt:lpstr>Disguised Odysseus responds</vt:lpstr>
      <vt:lpstr>Penelope responds back</vt:lpstr>
      <vt:lpstr>One More Thing…</vt:lpstr>
      <vt:lpstr>Quiz Question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 220 Introduction to Classical Mythology</dc:title>
  <dc:creator>Alexander Jamieson Beecroft</dc:creator>
  <cp:lastModifiedBy>BEECROFT, ALEXANDER</cp:lastModifiedBy>
  <cp:revision>89</cp:revision>
  <dcterms:created xsi:type="dcterms:W3CDTF">2015-02-22T20:40:07Z</dcterms:created>
  <dcterms:modified xsi:type="dcterms:W3CDTF">2016-02-29T19:01:46Z</dcterms:modified>
</cp:coreProperties>
</file>